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948" r:id="rId1"/>
  </p:sldMasterIdLst>
  <p:notesMasterIdLst>
    <p:notesMasterId r:id="rId42"/>
  </p:notesMasterIdLst>
  <p:sldIdLst>
    <p:sldId id="256" r:id="rId2"/>
    <p:sldId id="295" r:id="rId3"/>
    <p:sldId id="296" r:id="rId4"/>
    <p:sldId id="297" r:id="rId5"/>
    <p:sldId id="298" r:id="rId6"/>
    <p:sldId id="299" r:id="rId7"/>
    <p:sldId id="300" r:id="rId8"/>
    <p:sldId id="301" r:id="rId9"/>
    <p:sldId id="302" r:id="rId10"/>
    <p:sldId id="303" r:id="rId11"/>
    <p:sldId id="304" r:id="rId12"/>
    <p:sldId id="305" r:id="rId13"/>
    <p:sldId id="306" r:id="rId14"/>
    <p:sldId id="307" r:id="rId15"/>
    <p:sldId id="308" r:id="rId16"/>
    <p:sldId id="309" r:id="rId17"/>
    <p:sldId id="310" r:id="rId18"/>
    <p:sldId id="311" r:id="rId19"/>
    <p:sldId id="312" r:id="rId20"/>
    <p:sldId id="313" r:id="rId21"/>
    <p:sldId id="314" r:id="rId22"/>
    <p:sldId id="315" r:id="rId23"/>
    <p:sldId id="316" r:id="rId24"/>
    <p:sldId id="317" r:id="rId25"/>
    <p:sldId id="318" r:id="rId26"/>
    <p:sldId id="319" r:id="rId27"/>
    <p:sldId id="320" r:id="rId28"/>
    <p:sldId id="321" r:id="rId29"/>
    <p:sldId id="322" r:id="rId30"/>
    <p:sldId id="323" r:id="rId31"/>
    <p:sldId id="324" r:id="rId32"/>
    <p:sldId id="325" r:id="rId33"/>
    <p:sldId id="326" r:id="rId34"/>
    <p:sldId id="327" r:id="rId35"/>
    <p:sldId id="328" r:id="rId36"/>
    <p:sldId id="329" r:id="rId37"/>
    <p:sldId id="330" r:id="rId38"/>
    <p:sldId id="331" r:id="rId39"/>
    <p:sldId id="332" r:id="rId40"/>
    <p:sldId id="333" r:id="rId4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577"/>
    <p:restoredTop sz="92909"/>
  </p:normalViewPr>
  <p:slideViewPr>
    <p:cSldViewPr snapToGrid="0" snapToObjects="1">
      <p:cViewPr varScale="1">
        <p:scale>
          <a:sx n="56" d="100"/>
          <a:sy n="56" d="100"/>
        </p:scale>
        <p:origin x="216"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jpg>
</file>

<file path=ppt/media/image19.jp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tiff>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tiff>
</file>

<file path=ppt/media/image43.tiff>
</file>

<file path=ppt/media/image44.tiff>
</file>

<file path=ppt/media/image45.tiff>
</file>

<file path=ppt/media/image46.tiff>
</file>

<file path=ppt/media/image47.tiff>
</file>

<file path=ppt/media/image48.tiff>
</file>

<file path=ppt/media/image49.tiff>
</file>

<file path=ppt/media/image5.png>
</file>

<file path=ppt/media/image50.tiff>
</file>

<file path=ppt/media/image51.tiff>
</file>

<file path=ppt/media/image52.tiff>
</file>

<file path=ppt/media/image53.tiff>
</file>

<file path=ppt/media/image54.tiff>
</file>

<file path=ppt/media/image55.tiff>
</file>

<file path=ppt/media/image56.tiff>
</file>

<file path=ppt/media/image57.tiff>
</file>

<file path=ppt/media/image58.tiff>
</file>

<file path=ppt/media/image59.tiff>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15" name="Google Shape;191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
        <p:nvSpPr>
          <p:cNvPr id="1916" name="Google Shape;1916;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3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1</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HDFS file system is written in java, sits</a:t>
            </a:r>
            <a:r>
              <a:rPr lang="en-US" baseline="0" dirty="0" smtClean="0"/>
              <a:t> on top of a native file system, no matter what is the OS used, work on any commodity</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16</a:t>
            </a:fld>
            <a:endParaRPr lang="en-US"/>
          </a:p>
        </p:txBody>
      </p:sp>
    </p:spTree>
    <p:extLst>
      <p:ext uri="{BB962C8B-B14F-4D97-AF65-F5344CB8AC3E}">
        <p14:creationId xmlns:p14="http://schemas.microsoft.com/office/powerpoint/2010/main" val="13805263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talking here on the format of the data, how you want to store</a:t>
            </a:r>
            <a:r>
              <a:rPr lang="en-US" baseline="0" dirty="0" smtClean="0"/>
              <a:t> the data,</a:t>
            </a:r>
            <a:r>
              <a:rPr lang="en-US" dirty="0" smtClean="0"/>
              <a:t> and not the content</a:t>
            </a:r>
          </a:p>
          <a:p>
            <a:r>
              <a:rPr lang="en-US" dirty="0" smtClean="0"/>
              <a:t>We want to use a format that give us high </a:t>
            </a:r>
            <a:r>
              <a:rPr lang="en-US" dirty="0" err="1" smtClean="0"/>
              <a:t>io</a:t>
            </a:r>
            <a:r>
              <a:rPr lang="en-US" dirty="0" smtClean="0"/>
              <a:t> performance, and interoperability </a:t>
            </a:r>
            <a:r>
              <a:rPr lang="mr-IN" dirty="0" smtClean="0"/>
              <a:t>–</a:t>
            </a:r>
            <a:r>
              <a:rPr lang="en-US" dirty="0" smtClean="0"/>
              <a:t> can serve a lot of different applications and technologies</a:t>
            </a:r>
          </a:p>
          <a:p>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19</a:t>
            </a:fld>
            <a:endParaRPr lang="en-US"/>
          </a:p>
        </p:txBody>
      </p:sp>
    </p:spTree>
    <p:extLst>
      <p:ext uri="{BB962C8B-B14F-4D97-AF65-F5344CB8AC3E}">
        <p14:creationId xmlns:p14="http://schemas.microsoft.com/office/powerpoint/2010/main" val="618435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Poor performance </a:t>
            </a:r>
            <a:r>
              <a:rPr lang="mr-IN" dirty="0" smtClean="0"/>
              <a:t>–</a:t>
            </a:r>
            <a:r>
              <a:rPr lang="en-US" dirty="0" smtClean="0"/>
              <a:t> when we have a loot</a:t>
            </a:r>
            <a:r>
              <a:rPr lang="en-US" baseline="0" dirty="0" smtClean="0"/>
              <a:t> of data, I will not keep it in text file</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20</a:t>
            </a:fld>
            <a:endParaRPr lang="en-US"/>
          </a:p>
        </p:txBody>
      </p:sp>
    </p:spTree>
    <p:extLst>
      <p:ext uri="{BB962C8B-B14F-4D97-AF65-F5344CB8AC3E}">
        <p14:creationId xmlns:p14="http://schemas.microsoft.com/office/powerpoint/2010/main" val="402197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Specific for Hadoop</a:t>
            </a:r>
          </a:p>
          <a:p>
            <a:r>
              <a:rPr lang="en-US" dirty="0" smtClean="0"/>
              <a:t>It is very compressed and good in terms of performance</a:t>
            </a:r>
          </a:p>
          <a:p>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21</a:t>
            </a:fld>
            <a:endParaRPr lang="en-US"/>
          </a:p>
        </p:txBody>
      </p:sp>
    </p:spTree>
    <p:extLst>
      <p:ext uri="{BB962C8B-B14F-4D97-AF65-F5344CB8AC3E}">
        <p14:creationId xmlns:p14="http://schemas.microsoft.com/office/powerpoint/2010/main" val="9571928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Commonly</a:t>
            </a:r>
            <a:r>
              <a:rPr lang="en-US" baseline="0" dirty="0" smtClean="0"/>
              <a:t> used</a:t>
            </a:r>
          </a:p>
          <a:p>
            <a:r>
              <a:rPr lang="en-US" baseline="0" dirty="0" smtClean="0"/>
              <a:t>Binary compressed</a:t>
            </a:r>
          </a:p>
          <a:p>
            <a:r>
              <a:rPr lang="en-US" baseline="0" dirty="0" smtClean="0"/>
              <a:t>Most application know how to handle them</a:t>
            </a:r>
          </a:p>
          <a:p>
            <a:r>
              <a:rPr lang="en-US" baseline="0" dirty="0" smtClean="0"/>
              <a:t>Good in performance </a:t>
            </a:r>
            <a:r>
              <a:rPr lang="mr-IN" baseline="0" dirty="0" smtClean="0"/>
              <a:t>–</a:t>
            </a:r>
            <a:r>
              <a:rPr lang="en-US" baseline="0" dirty="0" smtClean="0"/>
              <a:t> compressed and </a:t>
            </a:r>
            <a:r>
              <a:rPr lang="en-US" baseline="0" dirty="0" err="1" smtClean="0"/>
              <a:t>cplumnar</a:t>
            </a:r>
            <a:endParaRPr lang="en-US" baseline="0" dirty="0" smtClean="0"/>
          </a:p>
          <a:p>
            <a:r>
              <a:rPr lang="en-US" baseline="0" dirty="0" smtClean="0"/>
              <a:t>Avro file is structured </a:t>
            </a:r>
            <a:r>
              <a:rPr lang="mr-IN" baseline="0" dirty="0" smtClean="0"/>
              <a:t>–</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22</a:t>
            </a:fld>
            <a:endParaRPr lang="en-US"/>
          </a:p>
        </p:txBody>
      </p:sp>
    </p:spTree>
    <p:extLst>
      <p:ext uri="{BB962C8B-B14F-4D97-AF65-F5344CB8AC3E}">
        <p14:creationId xmlns:p14="http://schemas.microsoft.com/office/powerpoint/2010/main" val="13908431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Store the data column by column</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23</a:t>
            </a:fld>
            <a:endParaRPr lang="en-US"/>
          </a:p>
        </p:txBody>
      </p:sp>
    </p:spTree>
    <p:extLst>
      <p:ext uri="{BB962C8B-B14F-4D97-AF65-F5344CB8AC3E}">
        <p14:creationId xmlns:p14="http://schemas.microsoft.com/office/powerpoint/2010/main" val="12635189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I write the data to the disc, instead of writing a row by row, I’m taking the entire column and write it to the hard drive in one place</a:t>
            </a:r>
          </a:p>
          <a:p>
            <a:r>
              <a:rPr lang="en-US" dirty="0" smtClean="0"/>
              <a:t>Can be on multiple blocks</a:t>
            </a:r>
          </a:p>
          <a:p>
            <a:r>
              <a:rPr lang="en-US" dirty="0" smtClean="0"/>
              <a:t>The</a:t>
            </a:r>
            <a:r>
              <a:rPr lang="en-US" baseline="0" dirty="0" smtClean="0"/>
              <a:t> data is not sorted, but the big benefit is </a:t>
            </a:r>
          </a:p>
          <a:p>
            <a:r>
              <a:rPr lang="en-US" baseline="0" dirty="0" smtClean="0"/>
              <a:t>If I want to get all information about Rob </a:t>
            </a:r>
            <a:r>
              <a:rPr lang="mr-IN" baseline="0" dirty="0" smtClean="0"/>
              <a:t>–</a:t>
            </a:r>
            <a:r>
              <a:rPr lang="en-US" baseline="0" dirty="0" smtClean="0"/>
              <a:t> better store it in row format</a:t>
            </a:r>
          </a:p>
          <a:p>
            <a:r>
              <a:rPr lang="en-US" baseline="0" dirty="0" smtClean="0"/>
              <a:t>But if I want to know the unique number of cities in this table</a:t>
            </a:r>
          </a:p>
          <a:p>
            <a:r>
              <a:rPr lang="en-US" baseline="0" dirty="0" smtClean="0"/>
              <a:t>Very common poon application who does aggregation like AVG of something and so on, this format is very useful</a:t>
            </a:r>
          </a:p>
          <a:p>
            <a:r>
              <a:rPr lang="en-US" baseline="0" dirty="0" smtClean="0"/>
              <a:t>Avro and Parquet are supported on all programming application</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24</a:t>
            </a:fld>
            <a:endParaRPr lang="en-US"/>
          </a:p>
        </p:txBody>
      </p:sp>
    </p:spTree>
    <p:extLst>
      <p:ext uri="{BB962C8B-B14F-4D97-AF65-F5344CB8AC3E}">
        <p14:creationId xmlns:p14="http://schemas.microsoft.com/office/powerpoint/2010/main" val="20616239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Resource</a:t>
            </a:r>
            <a:r>
              <a:rPr lang="en-US" baseline="0" dirty="0" smtClean="0"/>
              <a:t> manager- how many resourced are used and how much do I have left to allocate for new files</a:t>
            </a:r>
          </a:p>
          <a:p>
            <a:r>
              <a:rPr lang="en-US" baseline="0" dirty="0" smtClean="0"/>
              <a:t>Which job are running and on which order</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27</a:t>
            </a:fld>
            <a:endParaRPr lang="en-US"/>
          </a:p>
        </p:txBody>
      </p:sp>
    </p:spTree>
    <p:extLst>
      <p:ext uri="{BB962C8B-B14F-4D97-AF65-F5344CB8AC3E}">
        <p14:creationId xmlns:p14="http://schemas.microsoft.com/office/powerpoint/2010/main" val="19327101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Those resources are long</a:t>
            </a:r>
            <a:r>
              <a:rPr lang="en-US" baseline="0" dirty="0" smtClean="0"/>
              <a:t> running resources, as long as the Yarn service is up as opposed for application resources</a:t>
            </a:r>
          </a:p>
          <a:p>
            <a:r>
              <a:rPr lang="en-US" baseline="0" dirty="0" smtClean="0"/>
              <a:t>Usually we have 2 resource manager for resilience</a:t>
            </a:r>
          </a:p>
          <a:p>
            <a:r>
              <a:rPr lang="en-US" baseline="0" dirty="0" smtClean="0"/>
              <a:t>And one </a:t>
            </a:r>
            <a:r>
              <a:rPr lang="en-US" baseline="0" dirty="0" err="1" smtClean="0"/>
              <a:t>NodeManager</a:t>
            </a:r>
            <a:r>
              <a:rPr lang="en-US" baseline="0" dirty="0" smtClean="0"/>
              <a:t> per worker</a:t>
            </a:r>
          </a:p>
          <a:p>
            <a:r>
              <a:rPr lang="en-US" baseline="0" dirty="0" smtClean="0"/>
              <a:t>You will mostly see Yarn managing spark applications</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28</a:t>
            </a:fld>
            <a:endParaRPr lang="en-US"/>
          </a:p>
        </p:txBody>
      </p:sp>
    </p:spTree>
    <p:extLst>
      <p:ext uri="{BB962C8B-B14F-4D97-AF65-F5344CB8AC3E}">
        <p14:creationId xmlns:p14="http://schemas.microsoft.com/office/powerpoint/2010/main" val="5236850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Application can be: Hive Query, spark job</a:t>
            </a:r>
          </a:p>
          <a:p>
            <a:r>
              <a:rPr lang="en-US" dirty="0" smtClean="0"/>
              <a:t>For each application we will have application master and container- place where the application is going to run, runs a set of </a:t>
            </a:r>
            <a:r>
              <a:rPr lang="en-US" baseline="0" dirty="0" smtClean="0"/>
              <a:t>isolated resources </a:t>
            </a:r>
            <a:endParaRPr lang="en-US" dirty="0" smtClean="0"/>
          </a:p>
          <a:p>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29</a:t>
            </a:fld>
            <a:endParaRPr lang="en-US"/>
          </a:p>
        </p:txBody>
      </p:sp>
    </p:spTree>
    <p:extLst>
      <p:ext uri="{BB962C8B-B14F-4D97-AF65-F5344CB8AC3E}">
        <p14:creationId xmlns:p14="http://schemas.microsoft.com/office/powerpoint/2010/main" val="10801868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3</a:t>
            </a:fld>
            <a:endParaRPr lang="en-US"/>
          </a:p>
        </p:txBody>
      </p:sp>
    </p:spTree>
    <p:extLst>
      <p:ext uri="{BB962C8B-B14F-4D97-AF65-F5344CB8AC3E}">
        <p14:creationId xmlns:p14="http://schemas.microsoft.com/office/powerpoint/2010/main" val="7641894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launching the application I turn to the resource manager, it will decide where to launch the application according to resource consideration </a:t>
            </a:r>
            <a:r>
              <a:rPr lang="en-US" dirty="0" err="1" smtClean="0"/>
              <a:t>absed</a:t>
            </a:r>
            <a:r>
              <a:rPr lang="en-US" dirty="0" smtClean="0"/>
              <a:t> on the load on the cluster</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31</a:t>
            </a:fld>
            <a:endParaRPr lang="en-US"/>
          </a:p>
        </p:txBody>
      </p:sp>
    </p:spTree>
    <p:extLst>
      <p:ext uri="{BB962C8B-B14F-4D97-AF65-F5344CB8AC3E}">
        <p14:creationId xmlns:p14="http://schemas.microsoft.com/office/powerpoint/2010/main" val="14396268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Node3 issues a request, he gets the request from the client, application master reads the resource request an ask the resource manager for those resources (in this</a:t>
            </a:r>
            <a:r>
              <a:rPr lang="en-US" baseline="0" dirty="0" smtClean="0"/>
              <a:t> example, he needs 2 containers ) </a:t>
            </a:r>
            <a:r>
              <a:rPr lang="en-US" baseline="0" dirty="0" err="1" smtClean="0"/>
              <a:t>ther</a:t>
            </a:r>
            <a:r>
              <a:rPr lang="en-US" baseline="0" dirty="0" smtClean="0"/>
              <a:t> RM can answer that there are no resources </a:t>
            </a:r>
            <a:r>
              <a:rPr lang="en-US" baseline="0" dirty="0" err="1" smtClean="0"/>
              <a:t>availblae</a:t>
            </a:r>
            <a:r>
              <a:rPr lang="en-US" baseline="0" dirty="0" smtClean="0"/>
              <a:t> and </a:t>
            </a:r>
            <a:r>
              <a:rPr lang="en-US" baseline="0" dirty="0" err="1" smtClean="0"/>
              <a:t>aplication</a:t>
            </a:r>
            <a:r>
              <a:rPr lang="en-US" baseline="0" dirty="0" smtClean="0"/>
              <a:t> </a:t>
            </a:r>
            <a:r>
              <a:rPr lang="en-US" baseline="0" dirty="0" err="1" smtClean="0"/>
              <a:t>wil</a:t>
            </a:r>
            <a:r>
              <a:rPr lang="en-US" baseline="0" dirty="0" smtClean="0"/>
              <a:t> not be launched</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32</a:t>
            </a:fld>
            <a:endParaRPr lang="en-US"/>
          </a:p>
        </p:txBody>
      </p:sp>
    </p:spTree>
    <p:extLst>
      <p:ext uri="{BB962C8B-B14F-4D97-AF65-F5344CB8AC3E}">
        <p14:creationId xmlns:p14="http://schemas.microsoft.com/office/powerpoint/2010/main" val="440153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there are enough resources, RM allocated</a:t>
            </a:r>
            <a:r>
              <a:rPr lang="en-US" baseline="0" dirty="0" smtClean="0"/>
              <a:t> nodes for this application</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33</a:t>
            </a:fld>
            <a:endParaRPr lang="en-US"/>
          </a:p>
        </p:txBody>
      </p:sp>
    </p:spTree>
    <p:extLst>
      <p:ext uri="{BB962C8B-B14F-4D97-AF65-F5344CB8AC3E}">
        <p14:creationId xmlns:p14="http://schemas.microsoft.com/office/powerpoint/2010/main" val="12840731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a:t>
            </a:r>
            <a:r>
              <a:rPr lang="en-US" baseline="0" dirty="0" smtClean="0"/>
              <a:t> we got the container we are ready to run the application, </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34</a:t>
            </a:fld>
            <a:endParaRPr lang="en-US"/>
          </a:p>
        </p:txBody>
      </p:sp>
    </p:spTree>
    <p:extLst>
      <p:ext uri="{BB962C8B-B14F-4D97-AF65-F5344CB8AC3E}">
        <p14:creationId xmlns:p14="http://schemas.microsoft.com/office/powerpoint/2010/main" val="8268040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once the task finished, containers go down, the </a:t>
            </a:r>
            <a:r>
              <a:rPr lang="en-US" baseline="0" dirty="0" err="1" smtClean="0"/>
              <a:t>applicaiton</a:t>
            </a:r>
            <a:r>
              <a:rPr lang="en-US" baseline="0" dirty="0" smtClean="0"/>
              <a:t> master report to the RM that you can release the resources </a:t>
            </a:r>
            <a:endParaRPr lang="en-US" dirty="0" smtClean="0"/>
          </a:p>
          <a:p>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35</a:t>
            </a:fld>
            <a:endParaRPr lang="en-US"/>
          </a:p>
        </p:txBody>
      </p:sp>
    </p:spTree>
    <p:extLst>
      <p:ext uri="{BB962C8B-B14F-4D97-AF65-F5344CB8AC3E}">
        <p14:creationId xmlns:p14="http://schemas.microsoft.com/office/powerpoint/2010/main" val="12278506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most detailed UI, most people works with it</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36</a:t>
            </a:fld>
            <a:endParaRPr lang="en-US"/>
          </a:p>
        </p:txBody>
      </p:sp>
    </p:spTree>
    <p:extLst>
      <p:ext uri="{BB962C8B-B14F-4D97-AF65-F5344CB8AC3E}">
        <p14:creationId xmlns:p14="http://schemas.microsoft.com/office/powerpoint/2010/main" val="17237566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Hive it a SQL engine and metadata service</a:t>
            </a:r>
          </a:p>
          <a:p>
            <a:r>
              <a:rPr lang="en-US" dirty="0" smtClean="0"/>
              <a:t>Usually we use Hive just for the metadata service</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38</a:t>
            </a:fld>
            <a:endParaRPr lang="en-US"/>
          </a:p>
        </p:txBody>
      </p:sp>
    </p:spTree>
    <p:extLst>
      <p:ext uri="{BB962C8B-B14F-4D97-AF65-F5344CB8AC3E}">
        <p14:creationId xmlns:p14="http://schemas.microsoft.com/office/powerpoint/2010/main" val="2685618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Metastore</a:t>
            </a:r>
            <a:r>
              <a:rPr lang="en-US" dirty="0" smtClean="0"/>
              <a:t> (schema definition) is stored in relational DB, it is not distributed</a:t>
            </a:r>
          </a:p>
          <a:p>
            <a:r>
              <a:rPr lang="en-US" dirty="0" smtClean="0"/>
              <a:t>When I run a query I first go to the </a:t>
            </a:r>
            <a:r>
              <a:rPr lang="en-US" dirty="0" err="1" smtClean="0"/>
              <a:t>metastore</a:t>
            </a:r>
            <a:r>
              <a:rPr lang="en-US" dirty="0" smtClean="0"/>
              <a:t>, I ask how</a:t>
            </a:r>
            <a:r>
              <a:rPr lang="en-US" baseline="0" dirty="0" smtClean="0"/>
              <a:t> the table definition looks like, column name and datatype and also actual physical location of the data</a:t>
            </a:r>
          </a:p>
          <a:p>
            <a:r>
              <a:rPr lang="en-US" baseline="0" dirty="0" smtClean="0"/>
              <a:t>Once we get it we can go to </a:t>
            </a:r>
            <a:r>
              <a:rPr lang="en-US" baseline="0" dirty="0" err="1" smtClean="0"/>
              <a:t>hdfs</a:t>
            </a:r>
            <a:r>
              <a:rPr lang="en-US" baseline="0" dirty="0" smtClean="0"/>
              <a:t> and run the query</a:t>
            </a:r>
          </a:p>
          <a:p>
            <a:r>
              <a:rPr lang="en-US" baseline="0" dirty="0" smtClean="0"/>
              <a:t>Without Hive there is no way to run SQL statement unless running your schema manually using spark code, it I embedded in the application code</a:t>
            </a:r>
          </a:p>
          <a:p>
            <a:r>
              <a:rPr lang="en-US" baseline="0" dirty="0" smtClean="0"/>
              <a:t>When it is defined in the Hive </a:t>
            </a:r>
            <a:r>
              <a:rPr lang="en-US" baseline="0" dirty="0" err="1" smtClean="0"/>
              <a:t>metastore</a:t>
            </a:r>
            <a:r>
              <a:rPr lang="en-US" baseline="0" dirty="0" smtClean="0"/>
              <a:t>, any other application can use this schema </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40</a:t>
            </a:fld>
            <a:endParaRPr lang="en-US"/>
          </a:p>
        </p:txBody>
      </p:sp>
    </p:spTree>
    <p:extLst>
      <p:ext uri="{BB962C8B-B14F-4D97-AF65-F5344CB8AC3E}">
        <p14:creationId xmlns:p14="http://schemas.microsoft.com/office/powerpoint/2010/main" val="469710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 main components of Hadoop:</a:t>
            </a:r>
          </a:p>
          <a:p>
            <a:r>
              <a:rPr lang="en-US" dirty="0" smtClean="0"/>
              <a:t>Storage(File system), Resource Manager(like</a:t>
            </a:r>
            <a:r>
              <a:rPr lang="en-US" baseline="0" dirty="0" smtClean="0"/>
              <a:t> Operation System</a:t>
            </a:r>
            <a:r>
              <a:rPr lang="en-US" dirty="0" smtClean="0"/>
              <a:t>) , application</a:t>
            </a:r>
          </a:p>
          <a:p>
            <a:r>
              <a:rPr lang="en-US" dirty="0" smtClean="0"/>
              <a:t>Share nothing - </a:t>
            </a:r>
          </a:p>
          <a:p>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5</a:t>
            </a:fld>
            <a:endParaRPr lang="en-US"/>
          </a:p>
        </p:txBody>
      </p:sp>
    </p:spTree>
    <p:extLst>
      <p:ext uri="{BB962C8B-B14F-4D97-AF65-F5344CB8AC3E}">
        <p14:creationId xmlns:p14="http://schemas.microsoft.com/office/powerpoint/2010/main" val="1926936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logos to each tool</a:t>
            </a:r>
          </a:p>
          <a:p>
            <a:r>
              <a:rPr lang="en-US" dirty="0" smtClean="0"/>
              <a:t>Impala can</a:t>
            </a:r>
            <a:r>
              <a:rPr lang="en-US" baseline="0" dirty="0" smtClean="0"/>
              <a:t> replace spark in case you only want to run SQL query, it runs faster then spark, it also runs in memory, it doesn’t have layers like in spark</a:t>
            </a:r>
          </a:p>
          <a:p>
            <a:r>
              <a:rPr lang="en-US" baseline="0" dirty="0" smtClean="0"/>
              <a:t>Hive </a:t>
            </a:r>
            <a:r>
              <a:rPr lang="mr-IN" baseline="0" dirty="0" smtClean="0"/>
              <a:t>–</a:t>
            </a:r>
            <a:r>
              <a:rPr lang="en-US" baseline="0" dirty="0" smtClean="0"/>
              <a:t> Used mostly for schema </a:t>
            </a:r>
            <a:r>
              <a:rPr lang="en-US" baseline="0" dirty="0" err="1" smtClean="0"/>
              <a:t>managemtn</a:t>
            </a:r>
            <a:r>
              <a:rPr lang="en-US" baseline="0" dirty="0" smtClean="0"/>
              <a:t> and less then SQL </a:t>
            </a:r>
            <a:r>
              <a:rPr lang="en-US" baseline="0" dirty="0" err="1" smtClean="0"/>
              <a:t>engine.Define</a:t>
            </a:r>
            <a:r>
              <a:rPr lang="en-US" baseline="0" dirty="0" smtClean="0"/>
              <a:t> the table and store definition into Hive metadata component and once I do that I can run any SQL query with </a:t>
            </a:r>
            <a:r>
              <a:rPr lang="en-US" baseline="0" dirty="0" err="1" smtClean="0"/>
              <a:t>spark,presto,impla</a:t>
            </a:r>
            <a:r>
              <a:rPr lang="en-US" baseline="0" dirty="0" smtClean="0"/>
              <a:t> or any other SQL engine</a:t>
            </a:r>
          </a:p>
          <a:p>
            <a:r>
              <a:rPr lang="en-US" baseline="0" dirty="0" err="1" smtClean="0"/>
              <a:t>Solr</a:t>
            </a:r>
            <a:r>
              <a:rPr lang="en-US" baseline="0" dirty="0" smtClean="0"/>
              <a:t>- not the most popular, most popular is Elastic Search</a:t>
            </a:r>
          </a:p>
          <a:p>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7</a:t>
            </a:fld>
            <a:endParaRPr lang="en-US"/>
          </a:p>
        </p:txBody>
      </p:sp>
    </p:spTree>
    <p:extLst>
      <p:ext uri="{BB962C8B-B14F-4D97-AF65-F5344CB8AC3E}">
        <p14:creationId xmlns:p14="http://schemas.microsoft.com/office/powerpoint/2010/main" val="1809757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HBase</a:t>
            </a:r>
            <a:r>
              <a:rPr lang="en-US" dirty="0" smtClean="0"/>
              <a:t> </a:t>
            </a:r>
            <a:r>
              <a:rPr lang="mr-IN" dirty="0" smtClean="0"/>
              <a:t>–</a:t>
            </a:r>
            <a:r>
              <a:rPr lang="en-US" dirty="0" smtClean="0"/>
              <a:t> part</a:t>
            </a:r>
            <a:r>
              <a:rPr lang="en-US" baseline="0" dirty="0" smtClean="0"/>
              <a:t> of the suit of Hadoop</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effectLst/>
              </a:rPr>
              <a:t>Integrate part </a:t>
            </a:r>
            <a:r>
              <a:rPr lang="mr-IN" baseline="0" dirty="0" smtClean="0">
                <a:effectLst/>
              </a:rPr>
              <a:t>–</a:t>
            </a:r>
            <a:r>
              <a:rPr lang="en-US" baseline="0" dirty="0" smtClean="0">
                <a:effectLst/>
              </a:rPr>
              <a:t> a way to inject the data or get the data out of the system</a:t>
            </a:r>
            <a:endParaRPr lang="en-US" dirty="0" smtClean="0">
              <a:effectLst/>
            </a:endParaRPr>
          </a:p>
          <a:p>
            <a:r>
              <a:rPr lang="en-US" dirty="0" err="1" smtClean="0"/>
              <a:t>Sqoop</a:t>
            </a:r>
            <a:r>
              <a:rPr lang="en-US" dirty="0" smtClean="0"/>
              <a:t> </a:t>
            </a:r>
            <a:r>
              <a:rPr lang="mr-IN" dirty="0" smtClean="0"/>
              <a:t>–</a:t>
            </a:r>
            <a:r>
              <a:rPr lang="en-US" dirty="0" smtClean="0"/>
              <a:t> Data ingest tool</a:t>
            </a:r>
          </a:p>
          <a:p>
            <a:r>
              <a:rPr lang="en-US" dirty="0" err="1" smtClean="0"/>
              <a:t>MApRedue</a:t>
            </a:r>
            <a:r>
              <a:rPr lang="en-US" dirty="0" smtClean="0"/>
              <a:t> </a:t>
            </a:r>
            <a:r>
              <a:rPr lang="mr-IN" dirty="0" smtClean="0"/>
              <a:t>–</a:t>
            </a:r>
            <a:r>
              <a:rPr lang="en-US" dirty="0" smtClean="0"/>
              <a:t> not used so much</a:t>
            </a:r>
          </a:p>
          <a:p>
            <a:r>
              <a:rPr lang="en-US" dirty="0" smtClean="0"/>
              <a:t>Kafka</a:t>
            </a:r>
            <a:r>
              <a:rPr lang="en-US" baseline="0" dirty="0" smtClean="0"/>
              <a:t> </a:t>
            </a:r>
            <a:r>
              <a:rPr lang="mr-IN" baseline="0" dirty="0" smtClean="0"/>
              <a:t>–</a:t>
            </a:r>
            <a:r>
              <a:rPr lang="en-US" baseline="0" dirty="0" smtClean="0"/>
              <a:t> most popular tool, player in the data movement lifecycle, </a:t>
            </a:r>
            <a:r>
              <a:rPr lang="en-US" baseline="0" dirty="0" err="1" smtClean="0"/>
              <a:t>kafka</a:t>
            </a:r>
            <a:r>
              <a:rPr lang="en-US" baseline="0" dirty="0" smtClean="0"/>
              <a:t> is like a gateway, something that can consume a lot of data and transaction and can be solid solution in case you want to put something in from of your application and can handle and consume a lot of data movement, and then is serve the application run some logic on top of the data and then store it back to HDFS or move it forward, whatever the application wants to do</a:t>
            </a:r>
          </a:p>
          <a:p>
            <a:r>
              <a:rPr lang="en-US" baseline="0" dirty="0" smtClean="0"/>
              <a:t>Impala- High performance SQL engine</a:t>
            </a:r>
          </a:p>
          <a:p>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8</a:t>
            </a:fld>
            <a:endParaRPr lang="en-US"/>
          </a:p>
        </p:txBody>
      </p:sp>
    </p:spTree>
    <p:extLst>
      <p:ext uri="{BB962C8B-B14F-4D97-AF65-F5344CB8AC3E}">
        <p14:creationId xmlns:p14="http://schemas.microsoft.com/office/powerpoint/2010/main" val="17896769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used, limited in terms of application flexibility</a:t>
            </a:r>
          </a:p>
          <a:p>
            <a:r>
              <a:rPr lang="en-US" dirty="0" smtClean="0"/>
              <a:t>It is very slow</a:t>
            </a:r>
          </a:p>
          <a:p>
            <a:r>
              <a:rPr lang="en-US" dirty="0" smtClean="0"/>
              <a:t>It is a robust solution </a:t>
            </a:r>
            <a:r>
              <a:rPr lang="mr-IN" dirty="0" smtClean="0"/>
              <a:t>–</a:t>
            </a:r>
            <a:r>
              <a:rPr lang="en-US" dirty="0" smtClean="0"/>
              <a:t> can run on a large amount of data without failing,</a:t>
            </a:r>
            <a:r>
              <a:rPr lang="en-US" baseline="0" dirty="0" smtClean="0"/>
              <a:t> but it is doing it relatively slow compare to Spark or In memory grid, but faster then relational DB</a:t>
            </a:r>
          </a:p>
          <a:p>
            <a:r>
              <a:rPr lang="en-US" baseline="0" dirty="0" smtClean="0"/>
              <a:t>Explain here how spark works faster then MapReduce and also can serve more complex tasks</a:t>
            </a:r>
          </a:p>
          <a:p>
            <a:r>
              <a:rPr lang="en-US" baseline="0" dirty="0" smtClean="0"/>
              <a:t>Map reduce only support java</a:t>
            </a:r>
          </a:p>
          <a:p>
            <a:r>
              <a:rPr lang="en-US" baseline="0" dirty="0" smtClean="0"/>
              <a:t>Maybe add a table here of </a:t>
            </a:r>
            <a:r>
              <a:rPr lang="en-US" baseline="0" dirty="0" err="1" smtClean="0"/>
              <a:t>MapRedue</a:t>
            </a:r>
            <a:r>
              <a:rPr lang="en-US" baseline="0" dirty="0" smtClean="0"/>
              <a:t> vs Spark, take it from presentation23-24 and lesson1 1:05</a:t>
            </a:r>
          </a:p>
          <a:p>
            <a:endParaRPr lang="en-US" baseline="0" dirty="0" smtClean="0"/>
          </a:p>
          <a:p>
            <a:endParaRPr lang="en-US"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10</a:t>
            </a:fld>
            <a:endParaRPr lang="en-US"/>
          </a:p>
        </p:txBody>
      </p:sp>
    </p:spTree>
    <p:extLst>
      <p:ext uri="{BB962C8B-B14F-4D97-AF65-F5344CB8AC3E}">
        <p14:creationId xmlns:p14="http://schemas.microsoft.com/office/powerpoint/2010/main" val="5648049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Cassandra and </a:t>
            </a:r>
            <a:r>
              <a:rPr lang="en-US" dirty="0" err="1" smtClean="0"/>
              <a:t>kafka</a:t>
            </a:r>
            <a:r>
              <a:rPr lang="en-US" baseline="0" dirty="0" smtClean="0"/>
              <a:t> </a:t>
            </a:r>
            <a:r>
              <a:rPr lang="en-US" baseline="0" dirty="0" err="1" smtClean="0"/>
              <a:t>doesn</a:t>
            </a:r>
            <a:r>
              <a:rPr lang="mr-IN" baseline="0" dirty="0" smtClean="0"/>
              <a:t>’</a:t>
            </a:r>
            <a:r>
              <a:rPr lang="en-US" baseline="0" dirty="0" smtClean="0"/>
              <a:t>t have master node but you will still see a set of worker nodes that distribute the load for </a:t>
            </a:r>
            <a:r>
              <a:rPr lang="en-US" baseline="0" dirty="0" err="1" smtClean="0"/>
              <a:t>io,storage</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11</a:t>
            </a:fld>
            <a:endParaRPr lang="en-US"/>
          </a:p>
        </p:txBody>
      </p:sp>
    </p:spTree>
    <p:extLst>
      <p:ext uri="{BB962C8B-B14F-4D97-AF65-F5344CB8AC3E}">
        <p14:creationId xmlns:p14="http://schemas.microsoft.com/office/powerpoint/2010/main" val="16710705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example if I have a lot of log files which are small (few MB) it is better to</a:t>
            </a:r>
            <a:r>
              <a:rPr lang="en-US" baseline="0" dirty="0" smtClean="0"/>
              <a:t> store files which are 100+mb</a:t>
            </a:r>
          </a:p>
          <a:p>
            <a:r>
              <a:rPr lang="en-US" dirty="0" smtClean="0"/>
              <a:t>Most problematic</a:t>
            </a:r>
            <a:r>
              <a:rPr lang="en-US" baseline="0" dirty="0" smtClean="0"/>
              <a:t> thing in </a:t>
            </a:r>
            <a:r>
              <a:rPr lang="en-US" baseline="0" dirty="0" err="1" smtClean="0"/>
              <a:t>hadoop</a:t>
            </a:r>
            <a:r>
              <a:rPr lang="en-US" baseline="0" dirty="0" smtClean="0"/>
              <a:t> that it does not support changing the data once we write it to the file system, which means that if you have a lot of updates you might not choose this architecture, take </a:t>
            </a:r>
            <a:r>
              <a:rPr lang="en-US" baseline="0" dirty="0" err="1" smtClean="0"/>
              <a:t>Nosql</a:t>
            </a:r>
            <a:r>
              <a:rPr lang="en-US" baseline="0" dirty="0" smtClean="0"/>
              <a:t> or in memory grid for such purpose. </a:t>
            </a:r>
          </a:p>
          <a:p>
            <a:r>
              <a:rPr lang="en-US" dirty="0" smtClean="0"/>
              <a:t>HDFS is</a:t>
            </a:r>
            <a:r>
              <a:rPr lang="en-US" baseline="0" dirty="0" smtClean="0"/>
              <a:t> optimized when doing large scan, and using aggregation, analytics that needs to go over the entire data set</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13</a:t>
            </a:fld>
            <a:endParaRPr lang="en-US"/>
          </a:p>
        </p:txBody>
      </p:sp>
    </p:spTree>
    <p:extLst>
      <p:ext uri="{BB962C8B-B14F-4D97-AF65-F5344CB8AC3E}">
        <p14:creationId xmlns:p14="http://schemas.microsoft.com/office/powerpoint/2010/main" val="12439045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HDFS brake the file into blocks, the client is not aware of that, each block is written to a different server</a:t>
            </a:r>
          </a:p>
          <a:p>
            <a:r>
              <a:rPr lang="en-US" dirty="0" smtClean="0"/>
              <a:t>The blocks are replicated for resilience, default is 3 replications, it also help us in performance, we can read</a:t>
            </a:r>
            <a:r>
              <a:rPr lang="en-US" baseline="0" dirty="0" smtClean="0"/>
              <a:t> the same copy from a closer machine and improve the throughput</a:t>
            </a:r>
          </a:p>
          <a:p>
            <a:r>
              <a:rPr lang="en-US" baseline="0" dirty="0" smtClean="0"/>
              <a:t>Master Node will never hold any block of data, it only keeps the metadata(name of the file, id of blocks, location of the blocks and replicas)</a:t>
            </a:r>
          </a:p>
          <a:p>
            <a:r>
              <a:rPr lang="en-US" baseline="0" dirty="0" smtClean="0"/>
              <a:t>All the </a:t>
            </a:r>
            <a:r>
              <a:rPr lang="en-US" baseline="0" dirty="0" err="1" smtClean="0"/>
              <a:t>io’s</a:t>
            </a:r>
            <a:r>
              <a:rPr lang="en-US" baseline="0" dirty="0" smtClean="0"/>
              <a:t> will happen through the workers</a:t>
            </a:r>
          </a:p>
          <a:p>
            <a:r>
              <a:rPr lang="en-US" baseline="0" dirty="0" smtClean="0"/>
              <a:t>In typical implementation we will have 2 master nodes but they will not work in parallel, one will be active and one passive, when the active ,aster node fail the passive will become active</a:t>
            </a:r>
          </a:p>
          <a:p>
            <a:r>
              <a:rPr lang="en-US" baseline="0" dirty="0" smtClean="0"/>
              <a:t>The metadata is written on the file system of the master (</a:t>
            </a:r>
            <a:r>
              <a:rPr lang="en-US" baseline="0" dirty="0" err="1" smtClean="0"/>
              <a:t>linux</a:t>
            </a:r>
            <a:r>
              <a:rPr lang="en-US" baseline="0" dirty="0" smtClean="0"/>
              <a:t> file system) and it is also kept in memory so the metadata </a:t>
            </a:r>
            <a:r>
              <a:rPr lang="en-US" baseline="0" dirty="0" err="1" smtClean="0"/>
              <a:t>io</a:t>
            </a:r>
            <a:r>
              <a:rPr lang="en-US" baseline="0" dirty="0" smtClean="0"/>
              <a:t> operation are being done against the memory and everything is persisted to the file system.</a:t>
            </a:r>
          </a:p>
          <a:p>
            <a:r>
              <a:rPr lang="en-US" baseline="0" dirty="0" smtClean="0"/>
              <a:t>Master node knows how many storage space has each worker and knows % of storage space used and so on. It also do background operations to balance the blocks on the available nodes, clean dirty blocks</a:t>
            </a:r>
          </a:p>
          <a:p>
            <a:r>
              <a:rPr lang="en-US" baseline="0" dirty="0" smtClean="0"/>
              <a:t>You can add workers nodes </a:t>
            </a:r>
            <a:r>
              <a:rPr lang="en-US" baseline="0" dirty="0" err="1" smtClean="0"/>
              <a:t>dinamically</a:t>
            </a:r>
            <a:endParaRPr lang="en-US" dirty="0"/>
          </a:p>
        </p:txBody>
      </p:sp>
      <p:sp>
        <p:nvSpPr>
          <p:cNvPr id="4" name="Slide Number Placeholder 3"/>
          <p:cNvSpPr>
            <a:spLocks noGrp="1"/>
          </p:cNvSpPr>
          <p:nvPr>
            <p:ph type="sldNum" sz="quarter" idx="10"/>
          </p:nvPr>
        </p:nvSpPr>
        <p:spPr/>
        <p:txBody>
          <a:bodyPr/>
          <a:lstStyle/>
          <a:p>
            <a:fld id="{D3AAE8E0-DF87-490C-9B7E-067401413F25}" type="slidenum">
              <a:rPr lang="en-US" smtClean="0"/>
              <a:t>14</a:t>
            </a:fld>
            <a:endParaRPr lang="en-US"/>
          </a:p>
        </p:txBody>
      </p:sp>
    </p:spTree>
    <p:extLst>
      <p:ext uri="{BB962C8B-B14F-4D97-AF65-F5344CB8AC3E}">
        <p14:creationId xmlns:p14="http://schemas.microsoft.com/office/powerpoint/2010/main" val="11522902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 Id="rId3"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 Id="rId3"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 Id="rId3" Type="http://schemas.openxmlformats.org/officeDocument/2006/relationships/image" Target="../media/image5.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 Id="rId3" Type="http://schemas.openxmlformats.org/officeDocument/2006/relationships/image" Target="../media/image5.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פריסה מותאמת אישית">
  <p:cSld name="פריסה מותאמת אישית">
    <p:bg>
      <p:bgPr>
        <a:solidFill>
          <a:schemeClr val="lt1"/>
        </a:solidFill>
        <a:effectLst/>
      </p:bgPr>
    </p:bg>
    <p:spTree>
      <p:nvGrpSpPr>
        <p:cNvPr id="1" name="Shape 11"/>
        <p:cNvGrpSpPr/>
        <p:nvPr/>
      </p:nvGrpSpPr>
      <p:grpSpPr>
        <a:xfrm>
          <a:off x="0" y="0"/>
          <a:ext cx="0" cy="0"/>
          <a:chOff x="0" y="0"/>
          <a:chExt cx="0" cy="0"/>
        </a:xfrm>
      </p:grpSpPr>
      <p:sp>
        <p:nvSpPr>
          <p:cNvPr id="12" name="Google Shape;12;p2"/>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sp>
        <p:nvSpPr>
          <p:cNvPr id="13" name="Google Shape;13;p2"/>
          <p:cNvSpPr txBox="1">
            <a:spLocks noGrp="1"/>
          </p:cNvSpPr>
          <p:nvPr>
            <p:ph type="title"/>
          </p:nvPr>
        </p:nvSpPr>
        <p:spPr>
          <a:xfrm>
            <a:off x="1072975" y="2493540"/>
            <a:ext cx="4094643" cy="3085139"/>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lt1"/>
              </a:buClr>
              <a:buSzPts val="3000"/>
              <a:buFont typeface="Rubik"/>
              <a:buNone/>
              <a:defRPr sz="3000" b="0" i="0" u="none" strike="noStrike" cap="none">
                <a:solidFill>
                  <a:schemeClr val="l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7_פריסה מותאמת אישית">
  <p:cSld name="7_פריסה מותאמת אישית">
    <p:bg>
      <p:bgPr>
        <a:solidFill>
          <a:schemeClr val="lt1"/>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59" name="Google Shape;59;p11"/>
          <p:cNvSpPr txBox="1">
            <a:spLocks noGrp="1"/>
          </p:cNvSpPr>
          <p:nvPr>
            <p:ph type="body" idx="1"/>
          </p:nvPr>
        </p:nvSpPr>
        <p:spPr>
          <a:xfrm>
            <a:off x="1065402" y="2701255"/>
            <a:ext cx="10063516"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60" name="Google Shape;60;p11"/>
          <p:cNvSpPr txBox="1">
            <a:spLocks noGrp="1"/>
          </p:cNvSpPr>
          <p:nvPr>
            <p:ph type="title"/>
          </p:nvPr>
        </p:nvSpPr>
        <p:spPr>
          <a:xfrm>
            <a:off x="1072975" y="1713363"/>
            <a:ext cx="10059216"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lt1"/>
              </a:buClr>
              <a:buSzPts val="3000"/>
              <a:buFont typeface="Rubik"/>
              <a:buNone/>
              <a:defRPr sz="3000" b="0" i="0" u="none" strike="noStrike" cap="none">
                <a:solidFill>
                  <a:schemeClr val="l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5_פריסה מותאמת אישית">
  <p:cSld name="15_פריסה מותאמת אישית">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63" name="Google Shape;63;p12" descr="Z:\favorits\GigaSpaces\sent to arik\new_png\logo-gigaspaces.png"/>
          <p:cNvPicPr preferRelativeResize="0"/>
          <p:nvPr/>
        </p:nvPicPr>
        <p:blipFill rotWithShape="1">
          <a:blip r:embed="rId2">
            <a:alphaModFix/>
          </a:blip>
          <a:srcRect r="581"/>
          <a:stretch/>
        </p:blipFill>
        <p:spPr>
          <a:xfrm>
            <a:off x="413210" y="354682"/>
            <a:ext cx="2850026" cy="573340"/>
          </a:xfrm>
          <a:prstGeom prst="rect">
            <a:avLst/>
          </a:prstGeom>
          <a:noFill/>
          <a:ln>
            <a:noFill/>
          </a:ln>
        </p:spPr>
      </p:pic>
      <p:sp>
        <p:nvSpPr>
          <p:cNvPr id="64" name="Google Shape;64;p12"/>
          <p:cNvSpPr txBox="1">
            <a:spLocks noGrp="1"/>
          </p:cNvSpPr>
          <p:nvPr>
            <p:ph type="title"/>
          </p:nvPr>
        </p:nvSpPr>
        <p:spPr>
          <a:xfrm>
            <a:off x="1072975" y="2493540"/>
            <a:ext cx="4094643" cy="3085139"/>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lt1"/>
              </a:buClr>
              <a:buSzPts val="3000"/>
              <a:buFont typeface="Rubik"/>
              <a:buNone/>
              <a:defRPr sz="3000" b="0" i="0" u="none" strike="noStrike" cap="none">
                <a:solidFill>
                  <a:schemeClr val="l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6_פריסה מותאמת אישית">
  <p:cSld name="26_פריסה מותאמת אישית">
    <p:bg>
      <p:bgPr>
        <a:blipFill>
          <a:blip r:embed="rId2">
            <a:alphaModFix/>
          </a:blip>
          <a:stretch>
            <a:fillRect/>
          </a:stretch>
        </a:blipFill>
        <a:effectLst/>
      </p:bgPr>
    </p:bg>
    <p:spTree>
      <p:nvGrpSpPr>
        <p:cNvPr id="1" name="Shape 65"/>
        <p:cNvGrpSpPr/>
        <p:nvPr/>
      </p:nvGrpSpPr>
      <p:grpSpPr>
        <a:xfrm>
          <a:off x="0" y="0"/>
          <a:ext cx="0" cy="0"/>
          <a:chOff x="0" y="0"/>
          <a:chExt cx="0" cy="0"/>
        </a:xfrm>
      </p:grpSpPr>
      <p:sp>
        <p:nvSpPr>
          <p:cNvPr id="66" name="Google Shape;66;p13"/>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67" name="Google Shape;67;p13"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68" name="Google Shape;68;p13"/>
          <p:cNvSpPr txBox="1">
            <a:spLocks noGrp="1"/>
          </p:cNvSpPr>
          <p:nvPr>
            <p:ph type="body" idx="1"/>
          </p:nvPr>
        </p:nvSpPr>
        <p:spPr>
          <a:xfrm>
            <a:off x="1065402" y="2701255"/>
            <a:ext cx="10063516"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69" name="Google Shape;69;p13"/>
          <p:cNvSpPr txBox="1">
            <a:spLocks noGrp="1"/>
          </p:cNvSpPr>
          <p:nvPr>
            <p:ph type="title"/>
          </p:nvPr>
        </p:nvSpPr>
        <p:spPr>
          <a:xfrm>
            <a:off x="1072975" y="1713363"/>
            <a:ext cx="10059216"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p:cSld name="Table">
    <p:bg>
      <p:bgPr>
        <a:blipFill>
          <a:blip r:embed="rId2">
            <a:alphaModFix/>
          </a:blip>
          <a:stretch>
            <a:fillRect/>
          </a:stretch>
        </a:blipFill>
        <a:effectLst/>
      </p:bgPr>
    </p:bg>
    <p:spTree>
      <p:nvGrpSpPr>
        <p:cNvPr id="1" name="Shape 70"/>
        <p:cNvGrpSpPr/>
        <p:nvPr/>
      </p:nvGrpSpPr>
      <p:grpSpPr>
        <a:xfrm>
          <a:off x="0" y="0"/>
          <a:ext cx="0" cy="0"/>
          <a:chOff x="0" y="0"/>
          <a:chExt cx="0" cy="0"/>
        </a:xfrm>
      </p:grpSpPr>
      <p:sp>
        <p:nvSpPr>
          <p:cNvPr id="71" name="Google Shape;71;p14"/>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sp>
        <p:nvSpPr>
          <p:cNvPr id="72" name="Google Shape;72;p14"/>
          <p:cNvSpPr txBox="1">
            <a:spLocks noGrp="1"/>
          </p:cNvSpPr>
          <p:nvPr>
            <p:ph type="title"/>
          </p:nvPr>
        </p:nvSpPr>
        <p:spPr>
          <a:xfrm>
            <a:off x="1072975" y="452813"/>
            <a:ext cx="10059216"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73" name="Google Shape;73;p14"/>
          <p:cNvSpPr>
            <a:spLocks noGrp="1"/>
          </p:cNvSpPr>
          <p:nvPr>
            <p:ph type="tbl" idx="2"/>
          </p:nvPr>
        </p:nvSpPr>
        <p:spPr>
          <a:xfrm>
            <a:off x="1073150" y="1653077"/>
            <a:ext cx="10058400" cy="4302246"/>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74" name="Google Shape;74;p14"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pic>
        <p:nvPicPr>
          <p:cNvPr id="75" name="Google Shape;75;p14" descr="Z:\favorits\GigaSpaces\sent to arik\new_png\logo-gigaspaces.png"/>
          <p:cNvPicPr preferRelativeResize="0"/>
          <p:nvPr/>
        </p:nvPicPr>
        <p:blipFill rotWithShape="1">
          <a:blip r:embed="rId4">
            <a:alphaModFix/>
          </a:blip>
          <a:srcRect/>
          <a:stretch/>
        </p:blipFill>
        <p:spPr>
          <a:xfrm>
            <a:off x="413210" y="354682"/>
            <a:ext cx="571528" cy="57334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Logos">
  <p:cSld name="Logos">
    <p:bg>
      <p:bgPr>
        <a:blipFill>
          <a:blip r:embed="rId2">
            <a:alphaModFix/>
          </a:blip>
          <a:stretch>
            <a:fillRect/>
          </a:stretch>
        </a:blipFill>
        <a:effectLst/>
      </p:bgPr>
    </p:bg>
    <p:spTree>
      <p:nvGrpSpPr>
        <p:cNvPr id="1" name="Shape 76"/>
        <p:cNvGrpSpPr/>
        <p:nvPr/>
      </p:nvGrpSpPr>
      <p:grpSpPr>
        <a:xfrm>
          <a:off x="0" y="0"/>
          <a:ext cx="0" cy="0"/>
          <a:chOff x="0" y="0"/>
          <a:chExt cx="0" cy="0"/>
        </a:xfrm>
      </p:grpSpPr>
      <p:sp>
        <p:nvSpPr>
          <p:cNvPr id="77" name="Google Shape;77;p15"/>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sp>
        <p:nvSpPr>
          <p:cNvPr id="78" name="Google Shape;78;p15"/>
          <p:cNvSpPr txBox="1">
            <a:spLocks noGrp="1"/>
          </p:cNvSpPr>
          <p:nvPr>
            <p:ph type="title"/>
          </p:nvPr>
        </p:nvSpPr>
        <p:spPr>
          <a:xfrm>
            <a:off x="603115" y="289793"/>
            <a:ext cx="10247859"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2600"/>
              <a:buFont typeface="Rubik"/>
              <a:buNone/>
              <a:defRPr sz="26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Architectures">
  <p:cSld name="Architectures">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6"/>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sp>
        <p:nvSpPr>
          <p:cNvPr id="81" name="Google Shape;81;p16"/>
          <p:cNvSpPr txBox="1">
            <a:spLocks noGrp="1"/>
          </p:cNvSpPr>
          <p:nvPr>
            <p:ph type="title"/>
          </p:nvPr>
        </p:nvSpPr>
        <p:spPr>
          <a:xfrm>
            <a:off x="972071" y="289793"/>
            <a:ext cx="10247859" cy="905925"/>
          </a:xfrm>
          <a:prstGeom prst="rect">
            <a:avLst/>
          </a:prstGeom>
          <a:noFill/>
          <a:ln>
            <a:noFill/>
          </a:ln>
        </p:spPr>
        <p:txBody>
          <a:bodyPr spcFirstLastPara="1" wrap="square" lIns="91425" tIns="91425" rIns="91425" bIns="91425" anchor="ctr" anchorCtr="0"/>
          <a:lstStyle>
            <a:lvl1pPr marR="0" lvl="0" algn="ctr" rtl="0">
              <a:lnSpc>
                <a:spcPct val="85000"/>
              </a:lnSpc>
              <a:spcBef>
                <a:spcPts val="0"/>
              </a:spcBef>
              <a:spcAft>
                <a:spcPts val="0"/>
              </a:spcAft>
              <a:buClr>
                <a:schemeClr val="accent2"/>
              </a:buClr>
              <a:buSzPts val="2600"/>
              <a:buFont typeface="Rubik"/>
              <a:buNone/>
              <a:defRPr sz="26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2 columns">
  <p:cSld name="2 columns">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7"/>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pic>
        <p:nvPicPr>
          <p:cNvPr id="84" name="Google Shape;84;p17"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85" name="Google Shape;85;p17"/>
          <p:cNvSpPr txBox="1">
            <a:spLocks noGrp="1"/>
          </p:cNvSpPr>
          <p:nvPr>
            <p:ph type="body" idx="1"/>
          </p:nvPr>
        </p:nvSpPr>
        <p:spPr>
          <a:xfrm>
            <a:off x="1065402" y="2701255"/>
            <a:ext cx="4315490"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86" name="Google Shape;86;p17"/>
          <p:cNvSpPr txBox="1">
            <a:spLocks noGrp="1"/>
          </p:cNvSpPr>
          <p:nvPr>
            <p:ph type="title"/>
          </p:nvPr>
        </p:nvSpPr>
        <p:spPr>
          <a:xfrm>
            <a:off x="1072975" y="1073833"/>
            <a:ext cx="9266778"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87" name="Google Shape;87;p17"/>
          <p:cNvSpPr txBox="1">
            <a:spLocks noGrp="1"/>
          </p:cNvSpPr>
          <p:nvPr>
            <p:ph type="body" idx="2"/>
          </p:nvPr>
        </p:nvSpPr>
        <p:spPr>
          <a:xfrm>
            <a:off x="6024263" y="2701255"/>
            <a:ext cx="4315490"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88" name="Google Shape;88;p17"/>
          <p:cNvSpPr txBox="1"/>
          <p:nvPr/>
        </p:nvSpPr>
        <p:spPr>
          <a:xfrm>
            <a:off x="6031836" y="1713363"/>
            <a:ext cx="4313646" cy="905925"/>
          </a:xfrm>
          <a:prstGeom prst="rect">
            <a:avLst/>
          </a:prstGeom>
          <a:noFill/>
          <a:ln>
            <a:noFill/>
          </a:ln>
        </p:spPr>
        <p:txBody>
          <a:bodyPr spcFirstLastPara="1" wrap="square" lIns="91425" tIns="91425" rIns="91425" bIns="91425" anchor="ctr" anchorCtr="0">
            <a:noAutofit/>
          </a:bodyPr>
          <a:lstStyle/>
          <a:p>
            <a:pPr marL="0" marR="0" lvl="0" indent="0" algn="l" rtl="0">
              <a:lnSpc>
                <a:spcPct val="85000"/>
              </a:lnSpc>
              <a:spcBef>
                <a:spcPts val="0"/>
              </a:spcBef>
              <a:spcAft>
                <a:spcPts val="0"/>
              </a:spcAft>
              <a:buClr>
                <a:schemeClr val="accent2"/>
              </a:buClr>
              <a:buSzPts val="3000"/>
              <a:buFont typeface="Rubik"/>
              <a:buNone/>
            </a:pPr>
            <a:endParaRPr sz="3000" b="0" i="0" u="none" strike="noStrike" cap="none">
              <a:solidFill>
                <a:schemeClr val="accent2"/>
              </a:solidFill>
              <a:latin typeface="Rubik"/>
              <a:ea typeface="Rubik"/>
              <a:cs typeface="Rubik"/>
              <a:sym typeface="Rubik"/>
            </a:endParaRPr>
          </a:p>
        </p:txBody>
      </p:sp>
      <p:sp>
        <p:nvSpPr>
          <p:cNvPr id="89" name="Google Shape;89;p17"/>
          <p:cNvSpPr txBox="1">
            <a:spLocks noGrp="1"/>
          </p:cNvSpPr>
          <p:nvPr>
            <p:ph type="body" idx="3"/>
          </p:nvPr>
        </p:nvSpPr>
        <p:spPr>
          <a:xfrm>
            <a:off x="1048001" y="2133857"/>
            <a:ext cx="4332892" cy="567398"/>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accent2"/>
                </a:solidFill>
                <a:latin typeface="Rubik Light"/>
                <a:ea typeface="Rubik Light"/>
                <a:cs typeface="Rubik Light"/>
                <a:sym typeface="Rubik Light"/>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90" name="Google Shape;90;p17"/>
          <p:cNvSpPr txBox="1">
            <a:spLocks noGrp="1"/>
          </p:cNvSpPr>
          <p:nvPr>
            <p:ph type="body" idx="4"/>
          </p:nvPr>
        </p:nvSpPr>
        <p:spPr>
          <a:xfrm>
            <a:off x="6015562" y="2133857"/>
            <a:ext cx="4332892" cy="567398"/>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accent2"/>
                </a:solidFill>
                <a:latin typeface="Rubik Light"/>
                <a:ea typeface="Rubik Light"/>
                <a:cs typeface="Rubik Light"/>
                <a:sym typeface="Rubik Light"/>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91" name="Google Shape;91;p17"/>
          <p:cNvSpPr txBox="1"/>
          <p:nvPr/>
        </p:nvSpPr>
        <p:spPr>
          <a:xfrm>
            <a:off x="6031836" y="1713363"/>
            <a:ext cx="4313646" cy="905925"/>
          </a:xfrm>
          <a:prstGeom prst="rect">
            <a:avLst/>
          </a:prstGeom>
          <a:noFill/>
          <a:ln>
            <a:noFill/>
          </a:ln>
        </p:spPr>
        <p:txBody>
          <a:bodyPr spcFirstLastPara="1" wrap="square" lIns="91425" tIns="91425" rIns="91425" bIns="91425" anchor="ctr" anchorCtr="0">
            <a:noAutofit/>
          </a:bodyPr>
          <a:lstStyle/>
          <a:p>
            <a:pPr marL="0" marR="0" lvl="0" indent="0" algn="l" rtl="0">
              <a:lnSpc>
                <a:spcPct val="85000"/>
              </a:lnSpc>
              <a:spcBef>
                <a:spcPts val="0"/>
              </a:spcBef>
              <a:spcAft>
                <a:spcPts val="0"/>
              </a:spcAft>
              <a:buClr>
                <a:schemeClr val="accent2"/>
              </a:buClr>
              <a:buSzPts val="3000"/>
              <a:buFont typeface="Rubik"/>
              <a:buNone/>
            </a:pPr>
            <a:endParaRPr sz="3000" b="0" i="0" u="none" strike="noStrike" cap="none">
              <a:solidFill>
                <a:schemeClr val="accent2"/>
              </a:solidFill>
              <a:latin typeface="Rubik"/>
              <a:ea typeface="Rubik"/>
              <a:cs typeface="Rubik"/>
              <a:sym typeface="Rubik"/>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3 columns">
  <p:cSld name="3 columns">
    <p:bg>
      <p:bgPr>
        <a:blipFill>
          <a:blip r:embed="rId2">
            <a:alphaModFix/>
          </a:blip>
          <a:stretch>
            <a:fillRect/>
          </a:stretch>
        </a:blipFill>
        <a:effectLst/>
      </p:bgPr>
    </p:bg>
    <p:spTree>
      <p:nvGrpSpPr>
        <p:cNvPr id="1" name="Shape 92"/>
        <p:cNvGrpSpPr/>
        <p:nvPr/>
      </p:nvGrpSpPr>
      <p:grpSpPr>
        <a:xfrm>
          <a:off x="0" y="0"/>
          <a:ext cx="0" cy="0"/>
          <a:chOff x="0" y="0"/>
          <a:chExt cx="0" cy="0"/>
        </a:xfrm>
      </p:grpSpPr>
      <p:sp>
        <p:nvSpPr>
          <p:cNvPr id="93" name="Google Shape;93;p18"/>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pic>
        <p:nvPicPr>
          <p:cNvPr id="94" name="Google Shape;94;p18"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95" name="Google Shape;95;p18"/>
          <p:cNvSpPr txBox="1">
            <a:spLocks noGrp="1"/>
          </p:cNvSpPr>
          <p:nvPr>
            <p:ph type="body" idx="1"/>
          </p:nvPr>
        </p:nvSpPr>
        <p:spPr>
          <a:xfrm>
            <a:off x="1065403" y="2701255"/>
            <a:ext cx="3330752"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96" name="Google Shape;96;p18"/>
          <p:cNvSpPr txBox="1">
            <a:spLocks noGrp="1"/>
          </p:cNvSpPr>
          <p:nvPr>
            <p:ph type="title"/>
          </p:nvPr>
        </p:nvSpPr>
        <p:spPr>
          <a:xfrm>
            <a:off x="1072975" y="1073833"/>
            <a:ext cx="9266778"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97" name="Google Shape;97;p18"/>
          <p:cNvSpPr txBox="1">
            <a:spLocks noGrp="1"/>
          </p:cNvSpPr>
          <p:nvPr>
            <p:ph type="body" idx="2"/>
          </p:nvPr>
        </p:nvSpPr>
        <p:spPr>
          <a:xfrm>
            <a:off x="4723002" y="2701255"/>
            <a:ext cx="3190075"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98" name="Google Shape;98;p18"/>
          <p:cNvSpPr txBox="1">
            <a:spLocks noGrp="1"/>
          </p:cNvSpPr>
          <p:nvPr>
            <p:ph type="body" idx="3"/>
          </p:nvPr>
        </p:nvSpPr>
        <p:spPr>
          <a:xfrm>
            <a:off x="1048001" y="2133857"/>
            <a:ext cx="3344184" cy="567398"/>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accent2"/>
                </a:solidFill>
                <a:latin typeface="Rubik Light"/>
                <a:ea typeface="Rubik Light"/>
                <a:cs typeface="Rubik Light"/>
                <a:sym typeface="Rubik Light"/>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99" name="Google Shape;99;p18"/>
          <p:cNvSpPr txBox="1">
            <a:spLocks noGrp="1"/>
          </p:cNvSpPr>
          <p:nvPr>
            <p:ph type="body" idx="4"/>
          </p:nvPr>
        </p:nvSpPr>
        <p:spPr>
          <a:xfrm>
            <a:off x="4714301" y="2133857"/>
            <a:ext cx="3202939" cy="567398"/>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accent2"/>
                </a:solidFill>
                <a:latin typeface="Rubik Light"/>
                <a:ea typeface="Rubik Light"/>
                <a:cs typeface="Rubik Light"/>
                <a:sym typeface="Rubik Light"/>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00" name="Google Shape;100;p18"/>
          <p:cNvSpPr txBox="1">
            <a:spLocks noGrp="1"/>
          </p:cNvSpPr>
          <p:nvPr>
            <p:ph type="body" idx="5"/>
          </p:nvPr>
        </p:nvSpPr>
        <p:spPr>
          <a:xfrm>
            <a:off x="8208919" y="2701255"/>
            <a:ext cx="3190075"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01" name="Google Shape;101;p18"/>
          <p:cNvSpPr txBox="1">
            <a:spLocks noGrp="1"/>
          </p:cNvSpPr>
          <p:nvPr>
            <p:ph type="body" idx="6"/>
          </p:nvPr>
        </p:nvSpPr>
        <p:spPr>
          <a:xfrm>
            <a:off x="8200218" y="2133857"/>
            <a:ext cx="3202939" cy="567398"/>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accent2"/>
                </a:solidFill>
                <a:latin typeface="Rubik Light"/>
                <a:ea typeface="Rubik Light"/>
                <a:cs typeface="Rubik Light"/>
                <a:sym typeface="Rubik Light"/>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6_Title and Content slide">
  <p:cSld name="6_Title and Content slide">
    <p:spTree>
      <p:nvGrpSpPr>
        <p:cNvPr id="1" name="Shape 102"/>
        <p:cNvGrpSpPr/>
        <p:nvPr/>
      </p:nvGrpSpPr>
      <p:grpSpPr>
        <a:xfrm>
          <a:off x="0" y="0"/>
          <a:ext cx="0" cy="0"/>
          <a:chOff x="0" y="0"/>
          <a:chExt cx="0" cy="0"/>
        </a:xfrm>
      </p:grpSpPr>
      <p:pic>
        <p:nvPicPr>
          <p:cNvPr id="103" name="Google Shape;103;p19"/>
          <p:cNvPicPr preferRelativeResize="0"/>
          <p:nvPr/>
        </p:nvPicPr>
        <p:blipFill rotWithShape="1">
          <a:blip r:embed="rId2">
            <a:alphaModFix/>
          </a:blip>
          <a:srcRect l="312" t="7235" b="8754"/>
          <a:stretch/>
        </p:blipFill>
        <p:spPr>
          <a:xfrm>
            <a:off x="0" y="0"/>
            <a:ext cx="12200400" cy="6858000"/>
          </a:xfrm>
          <a:prstGeom prst="rect">
            <a:avLst/>
          </a:prstGeom>
          <a:noFill/>
          <a:ln>
            <a:noFill/>
          </a:ln>
        </p:spPr>
      </p:pic>
      <p:sp>
        <p:nvSpPr>
          <p:cNvPr id="104" name="Google Shape;104;p19"/>
          <p:cNvSpPr/>
          <p:nvPr/>
        </p:nvSpPr>
        <p:spPr>
          <a:xfrm>
            <a:off x="0" y="1430650"/>
            <a:ext cx="5664634" cy="5427350"/>
          </a:xfrm>
          <a:custGeom>
            <a:avLst/>
            <a:gdLst/>
            <a:ahLst/>
            <a:cxnLst/>
            <a:rect l="l" t="t" r="r" b="b"/>
            <a:pathLst>
              <a:path w="5664634" h="5427350" extrusionOk="0">
                <a:moveTo>
                  <a:pt x="2661224" y="53"/>
                </a:moveTo>
                <a:cubicBezTo>
                  <a:pt x="3434402" y="4605"/>
                  <a:pt x="4205844" y="304115"/>
                  <a:pt x="4792286" y="897504"/>
                </a:cubicBezTo>
                <a:cubicBezTo>
                  <a:pt x="5965171" y="2084282"/>
                  <a:pt x="5953909" y="3997165"/>
                  <a:pt x="4767131" y="5170050"/>
                </a:cubicBezTo>
                <a:lnTo>
                  <a:pt x="4506783" y="5427350"/>
                </a:lnTo>
                <a:lnTo>
                  <a:pt x="0" y="5427350"/>
                </a:lnTo>
                <a:lnTo>
                  <a:pt x="0" y="1386006"/>
                </a:lnTo>
                <a:lnTo>
                  <a:pt x="519741" y="872349"/>
                </a:lnTo>
                <a:cubicBezTo>
                  <a:pt x="1113130" y="285906"/>
                  <a:pt x="1888045" y="-4499"/>
                  <a:pt x="2661224" y="53"/>
                </a:cubicBezTo>
                <a:close/>
              </a:path>
            </a:pathLst>
          </a:custGeom>
          <a:gradFill>
            <a:gsLst>
              <a:gs pos="0">
                <a:schemeClr val="accent1"/>
              </a:gs>
              <a:gs pos="29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5" name="Google Shape;105;p19"/>
          <p:cNvSpPr/>
          <p:nvPr/>
        </p:nvSpPr>
        <p:spPr>
          <a:xfrm>
            <a:off x="9346800" y="0"/>
            <a:ext cx="2845200" cy="5796212"/>
          </a:xfrm>
          <a:custGeom>
            <a:avLst/>
            <a:gdLst/>
            <a:ahLst/>
            <a:cxnLst/>
            <a:rect l="l" t="t" r="r" b="b"/>
            <a:pathLst>
              <a:path w="2845200" h="5796212" extrusionOk="0">
                <a:moveTo>
                  <a:pt x="1539724" y="0"/>
                </a:moveTo>
                <a:lnTo>
                  <a:pt x="2845200" y="0"/>
                </a:lnTo>
                <a:lnTo>
                  <a:pt x="2845200" y="5796212"/>
                </a:lnTo>
                <a:lnTo>
                  <a:pt x="2713908" y="5789168"/>
                </a:lnTo>
                <a:cubicBezTo>
                  <a:pt x="2040262" y="5720678"/>
                  <a:pt x="1385485" y="5426464"/>
                  <a:pt x="872348" y="4907248"/>
                </a:cubicBezTo>
                <a:cubicBezTo>
                  <a:pt x="-300537" y="3720471"/>
                  <a:pt x="-289275" y="1807588"/>
                  <a:pt x="897503" y="634703"/>
                </a:cubicBezTo>
                <a:lnTo>
                  <a:pt x="1539724" y="0"/>
                </a:lnTo>
                <a:close/>
              </a:path>
            </a:pathLst>
          </a:custGeom>
          <a:solidFill>
            <a:schemeClr val="accent3">
              <a:alpha val="8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6" name="Google Shape;106;p19"/>
          <p:cNvSpPr txBox="1">
            <a:spLocks noGrp="1"/>
          </p:cNvSpPr>
          <p:nvPr>
            <p:ph type="body" idx="1"/>
          </p:nvPr>
        </p:nvSpPr>
        <p:spPr>
          <a:xfrm>
            <a:off x="457200" y="1184275"/>
            <a:ext cx="11286000" cy="51942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2"/>
              </a:buClr>
              <a:buSzPts val="2800"/>
              <a:buFont typeface="Arial"/>
              <a:buChar char="•"/>
              <a:defRPr sz="2800" b="0" i="0" u="none" strike="noStrike" cap="none">
                <a:solidFill>
                  <a:schemeClr val="dk2"/>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7" name="Google Shape;107;p19"/>
          <p:cNvSpPr txBox="1">
            <a:spLocks noGrp="1"/>
          </p:cNvSpPr>
          <p:nvPr>
            <p:ph type="title"/>
          </p:nvPr>
        </p:nvSpPr>
        <p:spPr>
          <a:xfrm>
            <a:off x="491491" y="251666"/>
            <a:ext cx="11286000" cy="5820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rtl="0">
              <a:spcBef>
                <a:spcPts val="0"/>
              </a:spcBef>
              <a:spcAft>
                <a:spcPts val="0"/>
              </a:spcAft>
              <a:buSzPts val="1800"/>
              <a:buFont typeface="Arial"/>
              <a:buNone/>
              <a:defRPr sz="1800"/>
            </a:lvl2pPr>
            <a:lvl3pPr lvl="2" rtl="0">
              <a:spcBef>
                <a:spcPts val="0"/>
              </a:spcBef>
              <a:spcAft>
                <a:spcPts val="0"/>
              </a:spcAft>
              <a:buSzPts val="1800"/>
              <a:buFont typeface="Arial"/>
              <a:buNone/>
              <a:defRPr sz="1800"/>
            </a:lvl3pPr>
            <a:lvl4pPr lvl="3" rtl="0">
              <a:spcBef>
                <a:spcPts val="0"/>
              </a:spcBef>
              <a:spcAft>
                <a:spcPts val="0"/>
              </a:spcAft>
              <a:buSzPts val="1800"/>
              <a:buFont typeface="Arial"/>
              <a:buNone/>
              <a:defRPr sz="1800"/>
            </a:lvl4pPr>
            <a:lvl5pPr lvl="4" rtl="0">
              <a:spcBef>
                <a:spcPts val="0"/>
              </a:spcBef>
              <a:spcAft>
                <a:spcPts val="0"/>
              </a:spcAft>
              <a:buSzPts val="1800"/>
              <a:buFont typeface="Arial"/>
              <a:buNone/>
              <a:defRPr sz="1800"/>
            </a:lvl5pPr>
            <a:lvl6pPr lvl="5" rtl="0">
              <a:spcBef>
                <a:spcPts val="0"/>
              </a:spcBef>
              <a:spcAft>
                <a:spcPts val="0"/>
              </a:spcAft>
              <a:buSzPts val="1800"/>
              <a:buFont typeface="Arial"/>
              <a:buNone/>
              <a:defRPr sz="1800"/>
            </a:lvl6pPr>
            <a:lvl7pPr lvl="6" rtl="0">
              <a:spcBef>
                <a:spcPts val="0"/>
              </a:spcBef>
              <a:spcAft>
                <a:spcPts val="0"/>
              </a:spcAft>
              <a:buSzPts val="1800"/>
              <a:buFont typeface="Arial"/>
              <a:buNone/>
              <a:defRPr sz="1800"/>
            </a:lvl7pPr>
            <a:lvl8pPr lvl="7" rtl="0">
              <a:spcBef>
                <a:spcPts val="0"/>
              </a:spcBef>
              <a:spcAft>
                <a:spcPts val="0"/>
              </a:spcAft>
              <a:buSzPts val="1800"/>
              <a:buFont typeface="Arial"/>
              <a:buNone/>
              <a:defRPr sz="1800"/>
            </a:lvl8pPr>
            <a:lvl9pPr lvl="8" rtl="0">
              <a:spcBef>
                <a:spcPts val="0"/>
              </a:spcBef>
              <a:spcAft>
                <a:spcPts val="0"/>
              </a:spcAft>
              <a:buSzPts val="1800"/>
              <a:buFont typeface="Arial"/>
              <a:buNone/>
              <a:defRPr sz="1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9_פריסה מותאמת אישית">
  <p:cSld name="9_פריסה מותאמת אישית">
    <p:bg>
      <p:bgPr>
        <a:solidFill>
          <a:schemeClr val="lt1"/>
        </a:solidFill>
        <a:effectLst/>
      </p:bgPr>
    </p:bg>
    <p:spTree>
      <p:nvGrpSpPr>
        <p:cNvPr id="1" name="Shape 108"/>
        <p:cNvGrpSpPr/>
        <p:nvPr/>
      </p:nvGrpSpPr>
      <p:grpSpPr>
        <a:xfrm>
          <a:off x="0" y="0"/>
          <a:ext cx="0" cy="0"/>
          <a:chOff x="0" y="0"/>
          <a:chExt cx="0" cy="0"/>
        </a:xfrm>
      </p:grpSpPr>
      <p:sp>
        <p:nvSpPr>
          <p:cNvPr id="109" name="Google Shape;109;p20"/>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110" name="Google Shape;110;p20"/>
          <p:cNvSpPr txBox="1">
            <a:spLocks noGrp="1"/>
          </p:cNvSpPr>
          <p:nvPr>
            <p:ph type="body" idx="1"/>
          </p:nvPr>
        </p:nvSpPr>
        <p:spPr>
          <a:xfrm>
            <a:off x="1065403" y="2046913"/>
            <a:ext cx="8598714" cy="2759979"/>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11" name="Google Shape;111;p20"/>
          <p:cNvSpPr txBox="1">
            <a:spLocks noGrp="1"/>
          </p:cNvSpPr>
          <p:nvPr>
            <p:ph type="title"/>
          </p:nvPr>
        </p:nvSpPr>
        <p:spPr>
          <a:xfrm>
            <a:off x="1072975" y="1059021"/>
            <a:ext cx="8595040" cy="863911"/>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פריסה מותאמת אישית">
  <p:cSld name="2_פריסה מותאמת אישית">
    <p:bg>
      <p:bgPr>
        <a:solidFill>
          <a:schemeClr val="lt1"/>
        </a:solidFill>
        <a:effectLst/>
      </p:bgPr>
    </p:bg>
    <p:spTree>
      <p:nvGrpSpPr>
        <p:cNvPr id="1" name="Shape 14"/>
        <p:cNvGrpSpPr/>
        <p:nvPr/>
      </p:nvGrpSpPr>
      <p:grpSpPr>
        <a:xfrm>
          <a:off x="0" y="0"/>
          <a:ext cx="0" cy="0"/>
          <a:chOff x="0" y="0"/>
          <a:chExt cx="0" cy="0"/>
        </a:xfrm>
      </p:grpSpPr>
      <p:pic>
        <p:nvPicPr>
          <p:cNvPr id="15" name="Google Shape;15;p3" descr="Z:\favorits\GigaSpaces\sent to arik\jpg\ppt grid_214.jpg"/>
          <p:cNvPicPr preferRelativeResize="0"/>
          <p:nvPr/>
        </p:nvPicPr>
        <p:blipFill rotWithShape="1">
          <a:blip r:embed="rId2">
            <a:alphaModFix/>
          </a:blip>
          <a:srcRect l="9555"/>
          <a:stretch/>
        </p:blipFill>
        <p:spPr>
          <a:xfrm>
            <a:off x="1165608" y="0"/>
            <a:ext cx="11034241" cy="6858000"/>
          </a:xfrm>
          <a:prstGeom prst="rect">
            <a:avLst/>
          </a:prstGeom>
          <a:noFill/>
          <a:ln>
            <a:noFill/>
          </a:ln>
        </p:spPr>
      </p:pic>
      <p:sp>
        <p:nvSpPr>
          <p:cNvPr id="16" name="Google Shape;16;p3"/>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7" name="Google Shape;17;p3"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18" name="Google Shape;18;p3"/>
          <p:cNvSpPr txBox="1">
            <a:spLocks noGrp="1"/>
          </p:cNvSpPr>
          <p:nvPr>
            <p:ph type="body" idx="1"/>
          </p:nvPr>
        </p:nvSpPr>
        <p:spPr>
          <a:xfrm>
            <a:off x="1065402" y="2701255"/>
            <a:ext cx="8560919"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9" name="Google Shape;19;p3"/>
          <p:cNvSpPr txBox="1">
            <a:spLocks noGrp="1"/>
          </p:cNvSpPr>
          <p:nvPr>
            <p:ph type="title"/>
          </p:nvPr>
        </p:nvSpPr>
        <p:spPr>
          <a:xfrm>
            <a:off x="1072975" y="1713363"/>
            <a:ext cx="8557261"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9_פריסה מותאמת אישית">
  <p:cSld name="19_פריסה מותאמת אישית">
    <p:bg>
      <p:bgPr>
        <a:blipFill>
          <a:blip r:embed="rId2">
            <a:alphaModFix/>
          </a:blip>
          <a:stretch>
            <a:fillRect/>
          </a:stretch>
        </a:blipFill>
        <a:effectLst/>
      </p:bgPr>
    </p:bg>
    <p:spTree>
      <p:nvGrpSpPr>
        <p:cNvPr id="1" name="Shape 112"/>
        <p:cNvGrpSpPr/>
        <p:nvPr/>
      </p:nvGrpSpPr>
      <p:grpSpPr>
        <a:xfrm>
          <a:off x="0" y="0"/>
          <a:ext cx="0" cy="0"/>
          <a:chOff x="0" y="0"/>
          <a:chExt cx="0" cy="0"/>
        </a:xfrm>
      </p:grpSpPr>
      <p:sp>
        <p:nvSpPr>
          <p:cNvPr id="113" name="Google Shape;113;p21"/>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14" name="Google Shape;114;p21"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115" name="Google Shape;115;p21"/>
          <p:cNvSpPr txBox="1">
            <a:spLocks noGrp="1"/>
          </p:cNvSpPr>
          <p:nvPr>
            <p:ph type="body" idx="1"/>
          </p:nvPr>
        </p:nvSpPr>
        <p:spPr>
          <a:xfrm>
            <a:off x="1065402" y="2610822"/>
            <a:ext cx="4563611" cy="3116737"/>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16" name="Google Shape;116;p21"/>
          <p:cNvSpPr txBox="1">
            <a:spLocks noGrp="1"/>
          </p:cNvSpPr>
          <p:nvPr>
            <p:ph type="title"/>
          </p:nvPr>
        </p:nvSpPr>
        <p:spPr>
          <a:xfrm>
            <a:off x="1072975" y="1622931"/>
            <a:ext cx="4561661"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5_פריסה מותאמת אישית">
  <p:cSld name="5_פריסה מותאמת אישית">
    <p:bg>
      <p:bgPr>
        <a:solidFill>
          <a:schemeClr val="lt1"/>
        </a:solidFill>
        <a:effectLst/>
      </p:bgPr>
    </p:bg>
    <p:spTree>
      <p:nvGrpSpPr>
        <p:cNvPr id="1" name="Shape 117"/>
        <p:cNvGrpSpPr/>
        <p:nvPr/>
      </p:nvGrpSpPr>
      <p:grpSpPr>
        <a:xfrm>
          <a:off x="0" y="0"/>
          <a:ext cx="0" cy="0"/>
          <a:chOff x="0" y="0"/>
          <a:chExt cx="0" cy="0"/>
        </a:xfrm>
      </p:grpSpPr>
      <p:sp>
        <p:nvSpPr>
          <p:cNvPr id="118" name="Google Shape;118;p22"/>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9" name="Google Shape;119;p22"/>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120" name="Google Shape;120;p22"/>
          <p:cNvSpPr txBox="1">
            <a:spLocks noGrp="1"/>
          </p:cNvSpPr>
          <p:nvPr>
            <p:ph type="body" idx="1"/>
          </p:nvPr>
        </p:nvSpPr>
        <p:spPr>
          <a:xfrm>
            <a:off x="1065403" y="2046913"/>
            <a:ext cx="8598714" cy="2759979"/>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21" name="Google Shape;121;p22"/>
          <p:cNvSpPr txBox="1">
            <a:spLocks noGrp="1"/>
          </p:cNvSpPr>
          <p:nvPr>
            <p:ph type="title"/>
          </p:nvPr>
        </p:nvSpPr>
        <p:spPr>
          <a:xfrm>
            <a:off x="1072975" y="1059021"/>
            <a:ext cx="8595040" cy="863911"/>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pic>
        <p:nvPicPr>
          <p:cNvPr id="122" name="Google Shape;122;p22" descr="Z:\favorits\GigaSpaces\sent to arik\new_png\logo-gigaspaces.png"/>
          <p:cNvPicPr preferRelativeResize="0"/>
          <p:nvPr/>
        </p:nvPicPr>
        <p:blipFill rotWithShape="1">
          <a:blip r:embed="rId2">
            <a:alphaModFix/>
          </a:blip>
          <a:srcRect r="80063"/>
          <a:stretch/>
        </p:blipFill>
        <p:spPr>
          <a:xfrm>
            <a:off x="413210" y="354682"/>
            <a:ext cx="571528" cy="57334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3_פריסה מותאמת אישית">
  <p:cSld name="23_פריסה מותאמת אישית">
    <p:bg>
      <p:bgPr>
        <a:blipFill>
          <a:blip r:embed="rId2">
            <a:alphaModFix/>
          </a:blip>
          <a:stretch>
            <a:fillRect/>
          </a:stretch>
        </a:blipFill>
        <a:effectLst/>
      </p:bgPr>
    </p:bg>
    <p:spTree>
      <p:nvGrpSpPr>
        <p:cNvPr id="1" name="Shape 123"/>
        <p:cNvGrpSpPr/>
        <p:nvPr/>
      </p:nvGrpSpPr>
      <p:grpSpPr>
        <a:xfrm>
          <a:off x="0" y="0"/>
          <a:ext cx="0" cy="0"/>
          <a:chOff x="0" y="0"/>
          <a:chExt cx="0" cy="0"/>
        </a:xfrm>
      </p:grpSpPr>
      <p:sp>
        <p:nvSpPr>
          <p:cNvPr id="124" name="Google Shape;124;p23"/>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25" name="Google Shape;125;p23"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126" name="Google Shape;126;p23"/>
          <p:cNvSpPr txBox="1">
            <a:spLocks noGrp="1"/>
          </p:cNvSpPr>
          <p:nvPr>
            <p:ph type="body" idx="1"/>
          </p:nvPr>
        </p:nvSpPr>
        <p:spPr>
          <a:xfrm>
            <a:off x="1065402" y="2610822"/>
            <a:ext cx="8641306" cy="3006207"/>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27" name="Google Shape;127;p23"/>
          <p:cNvSpPr txBox="1">
            <a:spLocks noGrp="1"/>
          </p:cNvSpPr>
          <p:nvPr>
            <p:ph type="title"/>
          </p:nvPr>
        </p:nvSpPr>
        <p:spPr>
          <a:xfrm>
            <a:off x="1072975" y="1622932"/>
            <a:ext cx="8637614" cy="873798"/>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lt1"/>
              </a:buClr>
              <a:buSzPts val="3000"/>
              <a:buFont typeface="Rubik"/>
              <a:buNone/>
              <a:defRPr sz="3000" b="0" i="0" u="none" strike="noStrike" cap="none">
                <a:solidFill>
                  <a:schemeClr val="l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p:cSld name="Title Slide">
    <p:bg>
      <p:bgPr>
        <a:blipFill>
          <a:blip r:embed="rId2">
            <a:alphaModFix/>
          </a:blip>
          <a:stretch>
            <a:fillRect/>
          </a:stretch>
        </a:blipFill>
        <a:effectLst/>
      </p:bgPr>
    </p:bg>
    <p:spTree>
      <p:nvGrpSpPr>
        <p:cNvPr id="1" name="Shape 128"/>
        <p:cNvGrpSpPr/>
        <p:nvPr/>
      </p:nvGrpSpPr>
      <p:grpSpPr>
        <a:xfrm>
          <a:off x="0" y="0"/>
          <a:ext cx="0" cy="0"/>
          <a:chOff x="0" y="0"/>
          <a:chExt cx="0" cy="0"/>
        </a:xfrm>
      </p:grpSpPr>
      <p:sp>
        <p:nvSpPr>
          <p:cNvPr id="129" name="Google Shape;129;p24"/>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30" name="Google Shape;130;p24"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131" name="Google Shape;131;p24"/>
          <p:cNvSpPr txBox="1">
            <a:spLocks noGrp="1"/>
          </p:cNvSpPr>
          <p:nvPr>
            <p:ph type="title"/>
          </p:nvPr>
        </p:nvSpPr>
        <p:spPr>
          <a:xfrm>
            <a:off x="1072975" y="2493540"/>
            <a:ext cx="4094643" cy="3085139"/>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lt1"/>
              </a:buClr>
              <a:buSzPts val="3000"/>
              <a:buFont typeface="Rubik"/>
              <a:buNone/>
              <a:defRPr sz="3000" b="0" i="0" u="none" strike="noStrike" cap="none">
                <a:solidFill>
                  <a:schemeClr val="l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p:cSld name="Title and Content">
    <p:bg>
      <p:bgPr>
        <a:blipFill>
          <a:blip r:embed="rId2">
            <a:alphaModFix/>
          </a:blip>
          <a:stretch>
            <a:fillRect/>
          </a:stretch>
        </a:blipFill>
        <a:effectLst/>
      </p:bgPr>
    </p:bg>
    <p:spTree>
      <p:nvGrpSpPr>
        <p:cNvPr id="1" name="Shape 132"/>
        <p:cNvGrpSpPr/>
        <p:nvPr/>
      </p:nvGrpSpPr>
      <p:grpSpPr>
        <a:xfrm>
          <a:off x="0" y="0"/>
          <a:ext cx="0" cy="0"/>
          <a:chOff x="0" y="0"/>
          <a:chExt cx="0" cy="0"/>
        </a:xfrm>
      </p:grpSpPr>
      <p:sp>
        <p:nvSpPr>
          <p:cNvPr id="133" name="Google Shape;133;p25"/>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134" name="Google Shape;134;p25"/>
          <p:cNvSpPr txBox="1">
            <a:spLocks noGrp="1"/>
          </p:cNvSpPr>
          <p:nvPr>
            <p:ph type="title"/>
          </p:nvPr>
        </p:nvSpPr>
        <p:spPr>
          <a:xfrm>
            <a:off x="1072975" y="2493540"/>
            <a:ext cx="4094643" cy="3085139"/>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lt1"/>
              </a:buClr>
              <a:buSzPts val="3000"/>
              <a:buFont typeface="Rubik"/>
              <a:buNone/>
              <a:defRPr sz="3000" b="0" i="0" u="none" strike="noStrike" cap="none">
                <a:solidFill>
                  <a:schemeClr val="l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pic>
        <p:nvPicPr>
          <p:cNvPr id="135" name="Google Shape;135;p25"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6_פריסה מותאמת אישית">
  <p:cSld name="16_פריסה מותאמת אישית">
    <p:bg>
      <p:bgPr>
        <a:blipFill>
          <a:blip r:embed="rId2">
            <a:alphaModFix/>
          </a:blip>
          <a:stretch>
            <a:fillRect/>
          </a:stretch>
        </a:blipFill>
        <a:effectLst/>
      </p:bgPr>
    </p:bg>
    <p:spTree>
      <p:nvGrpSpPr>
        <p:cNvPr id="1" name="Shape 136"/>
        <p:cNvGrpSpPr/>
        <p:nvPr/>
      </p:nvGrpSpPr>
      <p:grpSpPr>
        <a:xfrm>
          <a:off x="0" y="0"/>
          <a:ext cx="0" cy="0"/>
          <a:chOff x="0" y="0"/>
          <a:chExt cx="0" cy="0"/>
        </a:xfrm>
      </p:grpSpPr>
      <p:sp>
        <p:nvSpPr>
          <p:cNvPr id="137" name="Google Shape;137;p26"/>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138" name="Google Shape;138;p26"/>
          <p:cNvSpPr txBox="1">
            <a:spLocks noGrp="1"/>
          </p:cNvSpPr>
          <p:nvPr>
            <p:ph type="title"/>
          </p:nvPr>
        </p:nvSpPr>
        <p:spPr>
          <a:xfrm>
            <a:off x="1072975" y="2493540"/>
            <a:ext cx="4094643" cy="3085139"/>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lt1"/>
              </a:buClr>
              <a:buSzPts val="3000"/>
              <a:buFont typeface="Rubik"/>
              <a:buNone/>
              <a:defRPr sz="3000" b="0" i="0" u="none" strike="noStrike" cap="none">
                <a:solidFill>
                  <a:schemeClr val="l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pic>
        <p:nvPicPr>
          <p:cNvPr id="139" name="Google Shape;139;p26"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7_פריסה מותאמת אישית">
  <p:cSld name="17_פריסה מותאמת אישית">
    <p:bg>
      <p:bgPr>
        <a:blipFill>
          <a:blip r:embed="rId2">
            <a:alphaModFix/>
          </a:blip>
          <a:stretch>
            <a:fillRect/>
          </a:stretch>
        </a:blipFill>
        <a:effectLst/>
      </p:bgPr>
    </p:bg>
    <p:spTree>
      <p:nvGrpSpPr>
        <p:cNvPr id="1" name="Shape 140"/>
        <p:cNvGrpSpPr/>
        <p:nvPr/>
      </p:nvGrpSpPr>
      <p:grpSpPr>
        <a:xfrm>
          <a:off x="0" y="0"/>
          <a:ext cx="0" cy="0"/>
          <a:chOff x="0" y="0"/>
          <a:chExt cx="0" cy="0"/>
        </a:xfrm>
      </p:grpSpPr>
      <p:sp>
        <p:nvSpPr>
          <p:cNvPr id="141" name="Google Shape;141;p27"/>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42" name="Google Shape;142;p27"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143" name="Google Shape;143;p27"/>
          <p:cNvSpPr txBox="1">
            <a:spLocks noGrp="1"/>
          </p:cNvSpPr>
          <p:nvPr>
            <p:ph type="body" idx="1"/>
          </p:nvPr>
        </p:nvSpPr>
        <p:spPr>
          <a:xfrm>
            <a:off x="1065402" y="2610822"/>
            <a:ext cx="4563611" cy="3116737"/>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44" name="Google Shape;144;p27"/>
          <p:cNvSpPr txBox="1">
            <a:spLocks noGrp="1"/>
          </p:cNvSpPr>
          <p:nvPr>
            <p:ph type="title"/>
          </p:nvPr>
        </p:nvSpPr>
        <p:spPr>
          <a:xfrm>
            <a:off x="1072975" y="1622931"/>
            <a:ext cx="4561661"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8_פריסה מותאמת אישית">
  <p:cSld name="18_פריסה מותאמת אישית">
    <p:bg>
      <p:bgPr>
        <a:blipFill>
          <a:blip r:embed="rId2">
            <a:alphaModFix/>
          </a:blip>
          <a:stretch>
            <a:fillRect/>
          </a:stretch>
        </a:blipFill>
        <a:effectLst/>
      </p:bgPr>
    </p:bg>
    <p:spTree>
      <p:nvGrpSpPr>
        <p:cNvPr id="1" name="Shape 145"/>
        <p:cNvGrpSpPr/>
        <p:nvPr/>
      </p:nvGrpSpPr>
      <p:grpSpPr>
        <a:xfrm>
          <a:off x="0" y="0"/>
          <a:ext cx="0" cy="0"/>
          <a:chOff x="0" y="0"/>
          <a:chExt cx="0" cy="0"/>
        </a:xfrm>
      </p:grpSpPr>
      <p:sp>
        <p:nvSpPr>
          <p:cNvPr id="146" name="Google Shape;146;p28"/>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47" name="Google Shape;147;p28"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148" name="Google Shape;148;p28"/>
          <p:cNvSpPr txBox="1">
            <a:spLocks noGrp="1"/>
          </p:cNvSpPr>
          <p:nvPr>
            <p:ph type="body" idx="1"/>
          </p:nvPr>
        </p:nvSpPr>
        <p:spPr>
          <a:xfrm>
            <a:off x="1065402" y="2610822"/>
            <a:ext cx="4563611" cy="3116737"/>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49" name="Google Shape;149;p28"/>
          <p:cNvSpPr txBox="1">
            <a:spLocks noGrp="1"/>
          </p:cNvSpPr>
          <p:nvPr>
            <p:ph type="title"/>
          </p:nvPr>
        </p:nvSpPr>
        <p:spPr>
          <a:xfrm>
            <a:off x="1072975" y="1622931"/>
            <a:ext cx="4561661"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1_פריסה מותאמת אישית">
  <p:cSld name="21_פריסה מותאמת אישית">
    <p:bg>
      <p:bgPr>
        <a:blipFill>
          <a:blip r:embed="rId2">
            <a:alphaModFix/>
          </a:blip>
          <a:stretch>
            <a:fillRect/>
          </a:stretch>
        </a:blipFill>
        <a:effectLst/>
      </p:bgPr>
    </p:bg>
    <p:spTree>
      <p:nvGrpSpPr>
        <p:cNvPr id="1" name="Shape 150"/>
        <p:cNvGrpSpPr/>
        <p:nvPr/>
      </p:nvGrpSpPr>
      <p:grpSpPr>
        <a:xfrm>
          <a:off x="0" y="0"/>
          <a:ext cx="0" cy="0"/>
          <a:chOff x="0" y="0"/>
          <a:chExt cx="0" cy="0"/>
        </a:xfrm>
      </p:grpSpPr>
      <p:sp>
        <p:nvSpPr>
          <p:cNvPr id="151" name="Google Shape;151;p29"/>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52" name="Google Shape;152;p29"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153" name="Google Shape;153;p29"/>
          <p:cNvSpPr txBox="1">
            <a:spLocks noGrp="1"/>
          </p:cNvSpPr>
          <p:nvPr>
            <p:ph type="body" idx="1"/>
          </p:nvPr>
        </p:nvSpPr>
        <p:spPr>
          <a:xfrm>
            <a:off x="1065402" y="2610822"/>
            <a:ext cx="4563611" cy="3116737"/>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54" name="Google Shape;154;p29"/>
          <p:cNvSpPr txBox="1">
            <a:spLocks noGrp="1"/>
          </p:cNvSpPr>
          <p:nvPr>
            <p:ph type="title"/>
          </p:nvPr>
        </p:nvSpPr>
        <p:spPr>
          <a:xfrm>
            <a:off x="1072975" y="1622931"/>
            <a:ext cx="4561661"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2_פריסה מותאמת אישית">
  <p:cSld name="22_פריסה מותאמת אישית">
    <p:bg>
      <p:bgPr>
        <a:blipFill>
          <a:blip r:embed="rId2">
            <a:alphaModFix/>
          </a:blip>
          <a:stretch>
            <a:fillRect/>
          </a:stretch>
        </a:blipFill>
        <a:effectLst/>
      </p:bgPr>
    </p:bg>
    <p:spTree>
      <p:nvGrpSpPr>
        <p:cNvPr id="1" name="Shape 155"/>
        <p:cNvGrpSpPr/>
        <p:nvPr/>
      </p:nvGrpSpPr>
      <p:grpSpPr>
        <a:xfrm>
          <a:off x="0" y="0"/>
          <a:ext cx="0" cy="0"/>
          <a:chOff x="0" y="0"/>
          <a:chExt cx="0" cy="0"/>
        </a:xfrm>
      </p:grpSpPr>
      <p:sp>
        <p:nvSpPr>
          <p:cNvPr id="156" name="Google Shape;156;p30"/>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57" name="Google Shape;157;p30"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158" name="Google Shape;158;p30"/>
          <p:cNvSpPr txBox="1">
            <a:spLocks noGrp="1"/>
          </p:cNvSpPr>
          <p:nvPr>
            <p:ph type="body" idx="1"/>
          </p:nvPr>
        </p:nvSpPr>
        <p:spPr>
          <a:xfrm>
            <a:off x="1065402" y="2610822"/>
            <a:ext cx="4563611" cy="3116737"/>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59" name="Google Shape;159;p30"/>
          <p:cNvSpPr txBox="1">
            <a:spLocks noGrp="1"/>
          </p:cNvSpPr>
          <p:nvPr>
            <p:ph type="title"/>
          </p:nvPr>
        </p:nvSpPr>
        <p:spPr>
          <a:xfrm>
            <a:off x="1072975" y="1622931"/>
            <a:ext cx="4561661"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3_פריסה מותאמת אישית">
  <p:cSld name="13_פריסה מותאמת אישית">
    <p:bg>
      <p:bgPr>
        <a:solidFill>
          <a:schemeClr val="lt1"/>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22" name="Google Shape;22;p4" descr="Z:\favorits\GigaSpaces\sent to arik\new_png\logo-gigaspaces.png"/>
          <p:cNvPicPr preferRelativeResize="0"/>
          <p:nvPr/>
        </p:nvPicPr>
        <p:blipFill rotWithShape="1">
          <a:blip r:embed="rId2">
            <a:alphaModFix/>
          </a:blip>
          <a:srcRect r="80063"/>
          <a:stretch/>
        </p:blipFill>
        <p:spPr>
          <a:xfrm>
            <a:off x="413210" y="354682"/>
            <a:ext cx="571528" cy="573340"/>
          </a:xfrm>
          <a:prstGeom prst="rect">
            <a:avLst/>
          </a:prstGeom>
          <a:noFill/>
          <a:ln>
            <a:noFill/>
          </a:ln>
        </p:spPr>
      </p:pic>
      <p:sp>
        <p:nvSpPr>
          <p:cNvPr id="23" name="Google Shape;23;p4"/>
          <p:cNvSpPr txBox="1">
            <a:spLocks noGrp="1"/>
          </p:cNvSpPr>
          <p:nvPr>
            <p:ph type="body" idx="1"/>
          </p:nvPr>
        </p:nvSpPr>
        <p:spPr>
          <a:xfrm>
            <a:off x="1065402" y="2701255"/>
            <a:ext cx="8560919"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4" name="Google Shape;24;p4"/>
          <p:cNvSpPr txBox="1">
            <a:spLocks noGrp="1"/>
          </p:cNvSpPr>
          <p:nvPr>
            <p:ph type="title"/>
          </p:nvPr>
        </p:nvSpPr>
        <p:spPr>
          <a:xfrm>
            <a:off x="1072975" y="1713363"/>
            <a:ext cx="8557261"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24_פריסה מותאמת אישית">
  <p:cSld name="24_פריסה מותאמת אישית">
    <p:bg>
      <p:bgPr>
        <a:blipFill>
          <a:blip r:embed="rId2">
            <a:alphaModFix/>
          </a:blip>
          <a:stretch>
            <a:fillRect/>
          </a:stretch>
        </a:blipFill>
        <a:effectLst/>
      </p:bgPr>
    </p:bg>
    <p:spTree>
      <p:nvGrpSpPr>
        <p:cNvPr id="1" name="Shape 160"/>
        <p:cNvGrpSpPr/>
        <p:nvPr/>
      </p:nvGrpSpPr>
      <p:grpSpPr>
        <a:xfrm>
          <a:off x="0" y="0"/>
          <a:ext cx="0" cy="0"/>
          <a:chOff x="0" y="0"/>
          <a:chExt cx="0" cy="0"/>
        </a:xfrm>
      </p:grpSpPr>
      <p:sp>
        <p:nvSpPr>
          <p:cNvPr id="161" name="Google Shape;161;p31"/>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62" name="Google Shape;162;p31"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163" name="Google Shape;163;p31"/>
          <p:cNvSpPr txBox="1">
            <a:spLocks noGrp="1"/>
          </p:cNvSpPr>
          <p:nvPr>
            <p:ph type="body" idx="1"/>
          </p:nvPr>
        </p:nvSpPr>
        <p:spPr>
          <a:xfrm>
            <a:off x="1065402" y="2610822"/>
            <a:ext cx="8641306" cy="3006207"/>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64" name="Google Shape;164;p31"/>
          <p:cNvSpPr txBox="1">
            <a:spLocks noGrp="1"/>
          </p:cNvSpPr>
          <p:nvPr>
            <p:ph type="title"/>
          </p:nvPr>
        </p:nvSpPr>
        <p:spPr>
          <a:xfrm>
            <a:off x="1072975" y="1622932"/>
            <a:ext cx="8637614" cy="873798"/>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lt1"/>
              </a:buClr>
              <a:buSzPts val="3000"/>
              <a:buFont typeface="Rubik"/>
              <a:buNone/>
              <a:defRPr sz="3000" b="0" i="0" u="none" strike="noStrike" cap="none">
                <a:solidFill>
                  <a:schemeClr val="l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8_פריסה מותאמת אישית">
  <p:cSld name="28_פריסה מותאמת אישית">
    <p:bg>
      <p:bgPr>
        <a:solidFill>
          <a:srgbClr val="000000"/>
        </a:solidFill>
        <a:effectLst/>
      </p:bgPr>
    </p:bg>
    <p:spTree>
      <p:nvGrpSpPr>
        <p:cNvPr id="1" name="Shape 165"/>
        <p:cNvGrpSpPr/>
        <p:nvPr/>
      </p:nvGrpSpPr>
      <p:grpSpPr>
        <a:xfrm>
          <a:off x="0" y="0"/>
          <a:ext cx="0" cy="0"/>
          <a:chOff x="0" y="0"/>
          <a:chExt cx="0" cy="0"/>
        </a:xfrm>
      </p:grpSpPr>
      <p:sp>
        <p:nvSpPr>
          <p:cNvPr id="166" name="Google Shape;166;p32"/>
          <p:cNvSpPr/>
          <p:nvPr/>
        </p:nvSpPr>
        <p:spPr>
          <a:xfrm>
            <a:off x="5797027" y="1"/>
            <a:ext cx="5435926" cy="2266139"/>
          </a:xfrm>
          <a:custGeom>
            <a:avLst/>
            <a:gdLst/>
            <a:ahLst/>
            <a:cxnLst/>
            <a:rect l="l" t="t" r="r" b="b"/>
            <a:pathLst>
              <a:path w="5435926" h="2266139" extrusionOk="0">
                <a:moveTo>
                  <a:pt x="0" y="0"/>
                </a:moveTo>
                <a:lnTo>
                  <a:pt x="5435926" y="0"/>
                </a:lnTo>
                <a:lnTo>
                  <a:pt x="4146441" y="1462808"/>
                </a:lnTo>
                <a:cubicBezTo>
                  <a:pt x="3280354" y="2445310"/>
                  <a:pt x="1781775" y="2539681"/>
                  <a:pt x="799274" y="1673594"/>
                </a:cubicBezTo>
                <a:lnTo>
                  <a:pt x="799276" y="1673594"/>
                </a:lnTo>
                <a:cubicBezTo>
                  <a:pt x="308026" y="1240550"/>
                  <a:pt x="38807" y="649384"/>
                  <a:pt x="663" y="43665"/>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7" name="Google Shape;167;p32"/>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68" name="Google Shape;168;p32" descr="Z:\favorits\GigaSpaces\sent to arik\new_png\logo-gigaspaces.png"/>
          <p:cNvPicPr preferRelativeResize="0"/>
          <p:nvPr/>
        </p:nvPicPr>
        <p:blipFill rotWithShape="1">
          <a:blip r:embed="rId2">
            <a:alphaModFix/>
          </a:blip>
          <a:srcRect r="80063"/>
          <a:stretch/>
        </p:blipFill>
        <p:spPr>
          <a:xfrm>
            <a:off x="413210" y="354682"/>
            <a:ext cx="571528" cy="573340"/>
          </a:xfrm>
          <a:prstGeom prst="rect">
            <a:avLst/>
          </a:prstGeom>
          <a:noFill/>
          <a:ln>
            <a:noFill/>
          </a:ln>
        </p:spPr>
      </p:pic>
      <p:sp>
        <p:nvSpPr>
          <p:cNvPr id="169" name="Google Shape;169;p32"/>
          <p:cNvSpPr txBox="1">
            <a:spLocks noGrp="1"/>
          </p:cNvSpPr>
          <p:nvPr>
            <p:ph type="body" idx="1"/>
          </p:nvPr>
        </p:nvSpPr>
        <p:spPr>
          <a:xfrm>
            <a:off x="1065402" y="2701255"/>
            <a:ext cx="10063516"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70" name="Google Shape;170;p32"/>
          <p:cNvSpPr txBox="1">
            <a:spLocks noGrp="1"/>
          </p:cNvSpPr>
          <p:nvPr>
            <p:ph type="title"/>
          </p:nvPr>
        </p:nvSpPr>
        <p:spPr>
          <a:xfrm>
            <a:off x="1072975" y="1713363"/>
            <a:ext cx="10059216"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lt1"/>
              </a:buClr>
              <a:buSzPts val="3000"/>
              <a:buFont typeface="Rubik"/>
              <a:buNone/>
              <a:defRPr sz="3000" b="0" i="0" u="none" strike="noStrike" cap="none">
                <a:solidFill>
                  <a:schemeClr val="l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171" name="Google Shape;171;p32"/>
          <p:cNvSpPr/>
          <p:nvPr/>
        </p:nvSpPr>
        <p:spPr>
          <a:xfrm rot="2483796">
            <a:off x="4626347" y="-544644"/>
            <a:ext cx="4742985" cy="12008778"/>
          </a:xfrm>
          <a:prstGeom prst="roundRect">
            <a:avLst>
              <a:gd name="adj" fmla="val 5000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Arial"/>
                <a:ea typeface="Arial"/>
                <a:cs typeface="Arial"/>
                <a:sym typeface="Arial"/>
              </a:rPr>
              <a:t>|</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29_פריסה מותאמת אישית">
  <p:cSld name="29_פריסה מותאמת אישית">
    <p:bg>
      <p:bgPr>
        <a:solidFill>
          <a:srgbClr val="000000"/>
        </a:solidFill>
        <a:effectLst/>
      </p:bgPr>
    </p:bg>
    <p:spTree>
      <p:nvGrpSpPr>
        <p:cNvPr id="1" name="Shape 172"/>
        <p:cNvGrpSpPr/>
        <p:nvPr/>
      </p:nvGrpSpPr>
      <p:grpSpPr>
        <a:xfrm>
          <a:off x="0" y="0"/>
          <a:ext cx="0" cy="0"/>
          <a:chOff x="0" y="0"/>
          <a:chExt cx="0" cy="0"/>
        </a:xfrm>
      </p:grpSpPr>
      <p:sp>
        <p:nvSpPr>
          <p:cNvPr id="173" name="Google Shape;173;p33"/>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74" name="Google Shape;174;p33" descr="Z:\favorits\GigaSpaces\sent to arik\new_png\logo-gigaspaces.png"/>
          <p:cNvPicPr preferRelativeResize="0"/>
          <p:nvPr/>
        </p:nvPicPr>
        <p:blipFill rotWithShape="1">
          <a:blip r:embed="rId2">
            <a:alphaModFix/>
          </a:blip>
          <a:srcRect r="80063"/>
          <a:stretch/>
        </p:blipFill>
        <p:spPr>
          <a:xfrm>
            <a:off x="413210" y="354682"/>
            <a:ext cx="571528" cy="573340"/>
          </a:xfrm>
          <a:prstGeom prst="rect">
            <a:avLst/>
          </a:prstGeom>
          <a:noFill/>
          <a:ln>
            <a:noFill/>
          </a:ln>
        </p:spPr>
      </p:pic>
      <p:sp>
        <p:nvSpPr>
          <p:cNvPr id="175" name="Google Shape;175;p33"/>
          <p:cNvSpPr txBox="1">
            <a:spLocks noGrp="1"/>
          </p:cNvSpPr>
          <p:nvPr>
            <p:ph type="body" idx="1"/>
          </p:nvPr>
        </p:nvSpPr>
        <p:spPr>
          <a:xfrm>
            <a:off x="1065402" y="2701255"/>
            <a:ext cx="10063516"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76" name="Google Shape;176;p33"/>
          <p:cNvSpPr txBox="1">
            <a:spLocks noGrp="1"/>
          </p:cNvSpPr>
          <p:nvPr>
            <p:ph type="title"/>
          </p:nvPr>
        </p:nvSpPr>
        <p:spPr>
          <a:xfrm>
            <a:off x="1072975" y="1713363"/>
            <a:ext cx="10059216"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lt1"/>
              </a:buClr>
              <a:buSzPts val="3000"/>
              <a:buFont typeface="Rubik"/>
              <a:buNone/>
              <a:defRPr sz="3000" b="0" i="0" u="none" strike="noStrike" cap="none">
                <a:solidFill>
                  <a:schemeClr val="l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3_פריסה מותאמת אישית">
  <p:cSld name="3_פריסה מותאמת אישית">
    <p:bg>
      <p:bgPr>
        <a:solidFill>
          <a:schemeClr val="lt1"/>
        </a:solidFill>
        <a:effectLst/>
      </p:bgPr>
    </p:bg>
    <p:spTree>
      <p:nvGrpSpPr>
        <p:cNvPr id="1" name="Shape 177"/>
        <p:cNvGrpSpPr/>
        <p:nvPr/>
      </p:nvGrpSpPr>
      <p:grpSpPr>
        <a:xfrm>
          <a:off x="0" y="0"/>
          <a:ext cx="0" cy="0"/>
          <a:chOff x="0" y="0"/>
          <a:chExt cx="0" cy="0"/>
        </a:xfrm>
      </p:grpSpPr>
      <p:sp>
        <p:nvSpPr>
          <p:cNvPr id="178" name="Google Shape;178;p34"/>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179" name="Google Shape;179;p34"/>
          <p:cNvSpPr txBox="1">
            <a:spLocks noGrp="1"/>
          </p:cNvSpPr>
          <p:nvPr>
            <p:ph type="body" idx="1"/>
          </p:nvPr>
        </p:nvSpPr>
        <p:spPr>
          <a:xfrm>
            <a:off x="1065402" y="2610822"/>
            <a:ext cx="4563611" cy="3116737"/>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80" name="Google Shape;180;p34"/>
          <p:cNvSpPr txBox="1">
            <a:spLocks noGrp="1"/>
          </p:cNvSpPr>
          <p:nvPr>
            <p:ph type="title"/>
          </p:nvPr>
        </p:nvSpPr>
        <p:spPr>
          <a:xfrm>
            <a:off x="1072975" y="1622931"/>
            <a:ext cx="4561661"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4_פריסה מותאמת אישית">
  <p:cSld name="4_פריסה מותאמת אישית">
    <p:bg>
      <p:bgPr>
        <a:solidFill>
          <a:schemeClr val="lt1"/>
        </a:solidFill>
        <a:effectLst/>
      </p:bgPr>
    </p:bg>
    <p:spTree>
      <p:nvGrpSpPr>
        <p:cNvPr id="1" name="Shape 181"/>
        <p:cNvGrpSpPr/>
        <p:nvPr/>
      </p:nvGrpSpPr>
      <p:grpSpPr>
        <a:xfrm>
          <a:off x="0" y="0"/>
          <a:ext cx="0" cy="0"/>
          <a:chOff x="0" y="0"/>
          <a:chExt cx="0" cy="0"/>
        </a:xfrm>
      </p:grpSpPr>
      <p:sp>
        <p:nvSpPr>
          <p:cNvPr id="182" name="Google Shape;182;p35"/>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183" name="Google Shape;183;p35"/>
          <p:cNvSpPr txBox="1">
            <a:spLocks noGrp="1"/>
          </p:cNvSpPr>
          <p:nvPr>
            <p:ph type="body" idx="1"/>
          </p:nvPr>
        </p:nvSpPr>
        <p:spPr>
          <a:xfrm>
            <a:off x="1065402" y="2610822"/>
            <a:ext cx="8641306" cy="3006207"/>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84" name="Google Shape;184;p35"/>
          <p:cNvSpPr txBox="1">
            <a:spLocks noGrp="1"/>
          </p:cNvSpPr>
          <p:nvPr>
            <p:ph type="title"/>
          </p:nvPr>
        </p:nvSpPr>
        <p:spPr>
          <a:xfrm>
            <a:off x="1072975" y="1622932"/>
            <a:ext cx="8637614" cy="873798"/>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lt1"/>
              </a:buClr>
              <a:buSzPts val="3000"/>
              <a:buFont typeface="Rubik"/>
              <a:buNone/>
              <a:defRPr sz="3000" b="0" i="0" u="none" strike="noStrike" cap="none">
                <a:solidFill>
                  <a:schemeClr val="l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185"/>
        <p:cNvGrpSpPr/>
        <p:nvPr/>
      </p:nvGrpSpPr>
      <p:grpSpPr>
        <a:xfrm>
          <a:off x="0" y="0"/>
          <a:ext cx="0" cy="0"/>
          <a:chOff x="0" y="0"/>
          <a:chExt cx="0" cy="0"/>
        </a:xfrm>
      </p:grpSpPr>
      <p:sp>
        <p:nvSpPr>
          <p:cNvPr id="186" name="Google Shape;186;p36"/>
          <p:cNvSpPr txBox="1">
            <a:spLocks noGrp="1"/>
          </p:cNvSpPr>
          <p:nvPr>
            <p:ph type="title"/>
          </p:nvPr>
        </p:nvSpPr>
        <p:spPr>
          <a:xfrm>
            <a:off x="0" y="0"/>
            <a:ext cx="3000000" cy="3000000"/>
          </a:xfrm>
          <a:prstGeom prst="rect">
            <a:avLst/>
          </a:prstGeom>
          <a:noFill/>
          <a:ln>
            <a:noFill/>
          </a:ln>
        </p:spPr>
        <p:txBody>
          <a:bodyPr spcFirstLastPara="1" wrap="square" lIns="91425" tIns="91425" rIns="91425" bIns="91425" anchor="t" anchorCtr="0"/>
          <a:lstStyle>
            <a:lvl1pPr marR="0" lvl="0" algn="l" rtl="0">
              <a:lnSpc>
                <a:spcPct val="85000"/>
              </a:lnSpc>
              <a:spcBef>
                <a:spcPts val="0"/>
              </a:spcBef>
              <a:spcAft>
                <a:spcPts val="0"/>
              </a:spcAft>
              <a:buClr>
                <a:schemeClr val="accent5"/>
              </a:buClr>
              <a:buSzPts val="3000"/>
              <a:buFont typeface="Rubik"/>
              <a:buNone/>
              <a:defRPr sz="3000" b="0" i="0" u="none" strike="noStrike" cap="none">
                <a:solidFill>
                  <a:schemeClr val="accent5"/>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187" name="Google Shape;187;p36"/>
          <p:cNvSpPr txBox="1">
            <a:spLocks noGrp="1"/>
          </p:cNvSpPr>
          <p:nvPr>
            <p:ph type="body" idx="1"/>
          </p:nvPr>
        </p:nvSpPr>
        <p:spPr>
          <a:xfrm>
            <a:off x="0" y="0"/>
            <a:ext cx="3000000" cy="30000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chemeClr val="accent5"/>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chemeClr val="accent5"/>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chemeClr val="accent5"/>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chemeClr val="accent5"/>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chemeClr val="accent5"/>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88" name="Google Shape;188;p36"/>
          <p:cNvSpPr txBox="1">
            <a:spLocks noGrp="1"/>
          </p:cNvSpPr>
          <p:nvPr>
            <p:ph type="dt" idx="10"/>
          </p:nvPr>
        </p:nvSpPr>
        <p:spPr>
          <a:xfrm>
            <a:off x="0" y="0"/>
            <a:ext cx="3000000" cy="30000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dk1"/>
              </a:buClr>
              <a:buSzPts val="1800"/>
              <a:buFont typeface="Rubik Light"/>
              <a:buNone/>
              <a:defRPr sz="1800">
                <a:solidFill>
                  <a:schemeClr val="dk1"/>
                </a:solidFill>
                <a:latin typeface="Rubik Light"/>
                <a:ea typeface="Rubik Light"/>
                <a:cs typeface="Rubik Light"/>
                <a:sym typeface="Rubik Light"/>
              </a:defRPr>
            </a:lvl1pPr>
            <a:lvl2pPr marR="0" lvl="1"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2pPr>
            <a:lvl3pPr marR="0" lvl="2"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3pPr>
            <a:lvl4pPr marR="0" lvl="3"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4pPr>
            <a:lvl5pPr marR="0" lvl="4"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5pPr>
            <a:lvl6pPr marR="0" lvl="5"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6pPr>
            <a:lvl7pPr marR="0" lvl="6"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7pPr>
            <a:lvl8pPr marR="0" lvl="7"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8pPr>
            <a:lvl9pPr marR="0" lvl="8"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9pPr>
          </a:lstStyle>
          <a:p>
            <a:endParaRPr/>
          </a:p>
        </p:txBody>
      </p:sp>
      <p:sp>
        <p:nvSpPr>
          <p:cNvPr id="189" name="Google Shape;189;p36"/>
          <p:cNvSpPr txBox="1">
            <a:spLocks noGrp="1"/>
          </p:cNvSpPr>
          <p:nvPr>
            <p:ph type="ftr" idx="11"/>
          </p:nvPr>
        </p:nvSpPr>
        <p:spPr>
          <a:xfrm>
            <a:off x="0" y="0"/>
            <a:ext cx="3000000" cy="30000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dk1"/>
              </a:buClr>
              <a:buSzPts val="1800"/>
              <a:buFont typeface="Rubik Light"/>
              <a:buNone/>
              <a:defRPr sz="1800">
                <a:solidFill>
                  <a:schemeClr val="dk1"/>
                </a:solidFill>
                <a:latin typeface="Rubik Light"/>
                <a:ea typeface="Rubik Light"/>
                <a:cs typeface="Rubik Light"/>
                <a:sym typeface="Rubik Light"/>
              </a:defRPr>
            </a:lvl1pPr>
            <a:lvl2pPr marR="0" lvl="1"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2pPr>
            <a:lvl3pPr marR="0" lvl="2"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3pPr>
            <a:lvl4pPr marR="0" lvl="3"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4pPr>
            <a:lvl5pPr marR="0" lvl="4"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5pPr>
            <a:lvl6pPr marR="0" lvl="5"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6pPr>
            <a:lvl7pPr marR="0" lvl="6"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7pPr>
            <a:lvl8pPr marR="0" lvl="7"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8pPr>
            <a:lvl9pPr marR="0" lvl="8" algn="l" rtl="0">
              <a:spcBef>
                <a:spcPts val="0"/>
              </a:spcBef>
              <a:spcAft>
                <a:spcPts val="0"/>
              </a:spcAft>
              <a:buClr>
                <a:schemeClr val="dk1"/>
              </a:buClr>
              <a:buSzPts val="1800"/>
              <a:buFont typeface="Rubik Light"/>
              <a:buNone/>
              <a:defRPr sz="1800" b="0" i="0" u="none" strike="noStrike" cap="none">
                <a:solidFill>
                  <a:schemeClr val="dk1"/>
                </a:solidFill>
                <a:latin typeface="Rubik Light"/>
                <a:ea typeface="Rubik Light"/>
                <a:cs typeface="Rubik Light"/>
                <a:sym typeface="Rubik Light"/>
              </a:defRPr>
            </a:lvl9pPr>
          </a:lstStyle>
          <a:p>
            <a:endParaRPr/>
          </a:p>
        </p:txBody>
      </p:sp>
      <p:sp>
        <p:nvSpPr>
          <p:cNvPr id="190" name="Google Shape;190;p36"/>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1"/>
        <p:cNvGrpSpPr/>
        <p:nvPr/>
      </p:nvGrpSpPr>
      <p:grpSpPr>
        <a:xfrm>
          <a:off x="0" y="0"/>
          <a:ext cx="0" cy="0"/>
          <a:chOff x="0" y="0"/>
          <a:chExt cx="0" cy="0"/>
        </a:xfrm>
      </p:grpSpPr>
      <p:sp>
        <p:nvSpPr>
          <p:cNvPr id="192" name="Google Shape;192;p37"/>
          <p:cNvSpPr txBox="1">
            <a:spLocks noGrp="1"/>
          </p:cNvSpPr>
          <p:nvPr>
            <p:ph type="dt" idx="10"/>
          </p:nvPr>
        </p:nvSpPr>
        <p:spPr>
          <a:xfrm>
            <a:off x="838200" y="6356351"/>
            <a:ext cx="2743199" cy="365099"/>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9pPr>
          </a:lstStyle>
          <a:p>
            <a:endParaRPr/>
          </a:p>
        </p:txBody>
      </p:sp>
      <p:sp>
        <p:nvSpPr>
          <p:cNvPr id="193" name="Google Shape;193;p37"/>
          <p:cNvSpPr txBox="1">
            <a:spLocks noGrp="1"/>
          </p:cNvSpPr>
          <p:nvPr>
            <p:ph type="ftr" idx="11"/>
          </p:nvPr>
        </p:nvSpPr>
        <p:spPr>
          <a:xfrm>
            <a:off x="4762500" y="4718051"/>
            <a:ext cx="4114800" cy="365099"/>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900"/>
              <a:buFont typeface="Arial"/>
              <a:buNone/>
              <a:defRPr sz="1900" b="0" i="0" u="none" strike="noStrike" cap="none">
                <a:solidFill>
                  <a:srgbClr val="000000"/>
                </a:solidFill>
                <a:latin typeface="Arial"/>
                <a:ea typeface="Arial"/>
                <a:cs typeface="Arial"/>
                <a:sym typeface="Arial"/>
              </a:defRPr>
            </a:lvl9pPr>
          </a:lstStyle>
          <a:p>
            <a:endParaRPr/>
          </a:p>
        </p:txBody>
      </p:sp>
      <p:sp>
        <p:nvSpPr>
          <p:cNvPr id="194" name="Google Shape;194;p37"/>
          <p:cNvSpPr txBox="1">
            <a:spLocks noGrp="1"/>
          </p:cNvSpPr>
          <p:nvPr>
            <p:ph type="sldNum" idx="12"/>
          </p:nvPr>
        </p:nvSpPr>
        <p:spPr>
          <a:xfrm>
            <a:off x="8610600" y="6418496"/>
            <a:ext cx="2743199" cy="365099"/>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8_פריסה מותאמת אישית">
  <p:cSld name="8_פריסה מותאמת אישית">
    <p:bg>
      <p:bgPr>
        <a:solidFill>
          <a:schemeClr val="lt1"/>
        </a:solidFill>
        <a:effectLst/>
      </p:bgPr>
    </p:bg>
    <p:spTree>
      <p:nvGrpSpPr>
        <p:cNvPr id="1" name="Shape 195"/>
        <p:cNvGrpSpPr/>
        <p:nvPr/>
      </p:nvGrpSpPr>
      <p:grpSpPr>
        <a:xfrm>
          <a:off x="0" y="0"/>
          <a:ext cx="0" cy="0"/>
          <a:chOff x="0" y="0"/>
          <a:chExt cx="0" cy="0"/>
        </a:xfrm>
      </p:grpSpPr>
      <p:sp>
        <p:nvSpPr>
          <p:cNvPr id="196" name="Google Shape;196;p38"/>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sp>
        <p:nvSpPr>
          <p:cNvPr id="197" name="Google Shape;197;p38"/>
          <p:cNvSpPr txBox="1">
            <a:spLocks noGrp="1"/>
          </p:cNvSpPr>
          <p:nvPr>
            <p:ph type="title"/>
          </p:nvPr>
        </p:nvSpPr>
        <p:spPr>
          <a:xfrm>
            <a:off x="1982774" y="1713363"/>
            <a:ext cx="7939550"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198" name="Google Shape;198;p38"/>
          <p:cNvSpPr txBox="1">
            <a:spLocks noGrp="1"/>
          </p:cNvSpPr>
          <p:nvPr>
            <p:ph type="body" idx="1"/>
          </p:nvPr>
        </p:nvSpPr>
        <p:spPr>
          <a:xfrm>
            <a:off x="1982774" y="3084089"/>
            <a:ext cx="2313963" cy="2200663"/>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199" name="Google Shape;199;p38"/>
          <p:cNvSpPr txBox="1">
            <a:spLocks noGrp="1"/>
          </p:cNvSpPr>
          <p:nvPr>
            <p:ph type="body" idx="2"/>
          </p:nvPr>
        </p:nvSpPr>
        <p:spPr>
          <a:xfrm>
            <a:off x="4793655" y="3084089"/>
            <a:ext cx="2313963" cy="2200663"/>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00" name="Google Shape;200;p38"/>
          <p:cNvSpPr txBox="1">
            <a:spLocks noGrp="1"/>
          </p:cNvSpPr>
          <p:nvPr>
            <p:ph type="body" idx="3"/>
          </p:nvPr>
        </p:nvSpPr>
        <p:spPr>
          <a:xfrm>
            <a:off x="7608360" y="3084089"/>
            <a:ext cx="2313963" cy="2200663"/>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4_פריסה מותאמת אישית">
  <p:cSld name="14_פריסה מותאמת אישית">
    <p:bg>
      <p:bgPr>
        <a:solidFill>
          <a:schemeClr val="lt1"/>
        </a:solidFill>
        <a:effectLst/>
      </p:bgPr>
    </p:bg>
    <p:spTree>
      <p:nvGrpSpPr>
        <p:cNvPr id="1" name="Shape 201"/>
        <p:cNvGrpSpPr/>
        <p:nvPr/>
      </p:nvGrpSpPr>
      <p:grpSpPr>
        <a:xfrm>
          <a:off x="0" y="0"/>
          <a:ext cx="0" cy="0"/>
          <a:chOff x="0" y="0"/>
          <a:chExt cx="0" cy="0"/>
        </a:xfrm>
      </p:grpSpPr>
      <p:pic>
        <p:nvPicPr>
          <p:cNvPr id="202" name="Google Shape;202;p39"/>
          <p:cNvPicPr preferRelativeResize="0"/>
          <p:nvPr/>
        </p:nvPicPr>
        <p:blipFill rotWithShape="1">
          <a:blip r:embed="rId2">
            <a:alphaModFix/>
          </a:blip>
          <a:srcRect t="296" r="772"/>
          <a:stretch/>
        </p:blipFill>
        <p:spPr>
          <a:xfrm>
            <a:off x="6016616" y="0"/>
            <a:ext cx="6175384" cy="5410241"/>
          </a:xfrm>
          <a:prstGeom prst="rect">
            <a:avLst/>
          </a:prstGeom>
          <a:noFill/>
          <a:ln>
            <a:noFill/>
          </a:ln>
        </p:spPr>
      </p:pic>
      <p:sp>
        <p:nvSpPr>
          <p:cNvPr id="203" name="Google Shape;203;p39"/>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sp>
        <p:nvSpPr>
          <p:cNvPr id="204" name="Google Shape;204;p39"/>
          <p:cNvSpPr txBox="1">
            <a:spLocks noGrp="1"/>
          </p:cNvSpPr>
          <p:nvPr>
            <p:ph type="title"/>
          </p:nvPr>
        </p:nvSpPr>
        <p:spPr>
          <a:xfrm>
            <a:off x="1982774" y="1045706"/>
            <a:ext cx="7939550"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205" name="Google Shape;205;p39"/>
          <p:cNvSpPr/>
          <p:nvPr/>
        </p:nvSpPr>
        <p:spPr>
          <a:xfrm>
            <a:off x="9115616" y="4198960"/>
            <a:ext cx="3076384" cy="2659040"/>
          </a:xfrm>
          <a:custGeom>
            <a:avLst/>
            <a:gdLst/>
            <a:ahLst/>
            <a:cxnLst/>
            <a:rect l="l" t="t" r="r" b="b"/>
            <a:pathLst>
              <a:path w="3076384" h="2659040" extrusionOk="0">
                <a:moveTo>
                  <a:pt x="3076384" y="0"/>
                </a:moveTo>
                <a:lnTo>
                  <a:pt x="3076384" y="2659040"/>
                </a:lnTo>
                <a:lnTo>
                  <a:pt x="0" y="2659040"/>
                </a:lnTo>
                <a:lnTo>
                  <a:pt x="19996" y="2625996"/>
                </a:lnTo>
                <a:cubicBezTo>
                  <a:pt x="121989" y="2474985"/>
                  <a:pt x="240632" y="2331948"/>
                  <a:pt x="375901" y="2199482"/>
                </a:cubicBezTo>
                <a:lnTo>
                  <a:pt x="1939257" y="668517"/>
                </a:lnTo>
                <a:cubicBezTo>
                  <a:pt x="2209794" y="403585"/>
                  <a:pt x="2521217" y="206022"/>
                  <a:pt x="2852733" y="75610"/>
                </a:cubicBezTo>
                <a:lnTo>
                  <a:pt x="3076384" y="0"/>
                </a:lnTo>
                <a:close/>
              </a:path>
            </a:pathLst>
          </a:custGeom>
          <a:gradFill>
            <a:gsLst>
              <a:gs pos="0">
                <a:schemeClr val="accent1"/>
              </a:gs>
              <a:gs pos="27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1_Table">
  <p:cSld name="1_Table">
    <p:bg>
      <p:bgPr>
        <a:blipFill>
          <a:blip r:embed="rId2">
            <a:alphaModFix/>
          </a:blip>
          <a:stretch>
            <a:fillRect/>
          </a:stretch>
        </a:blipFill>
        <a:effectLst/>
      </p:bgPr>
    </p:bg>
    <p:spTree>
      <p:nvGrpSpPr>
        <p:cNvPr id="1" name="Shape 206"/>
        <p:cNvGrpSpPr/>
        <p:nvPr/>
      </p:nvGrpSpPr>
      <p:grpSpPr>
        <a:xfrm>
          <a:off x="0" y="0"/>
          <a:ext cx="0" cy="0"/>
          <a:chOff x="0" y="0"/>
          <a:chExt cx="0" cy="0"/>
        </a:xfrm>
      </p:grpSpPr>
      <p:sp>
        <p:nvSpPr>
          <p:cNvPr id="207" name="Google Shape;207;p40"/>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sp>
        <p:nvSpPr>
          <p:cNvPr id="208" name="Google Shape;208;p40"/>
          <p:cNvSpPr txBox="1">
            <a:spLocks noGrp="1"/>
          </p:cNvSpPr>
          <p:nvPr>
            <p:ph type="title"/>
          </p:nvPr>
        </p:nvSpPr>
        <p:spPr>
          <a:xfrm>
            <a:off x="1072975" y="452813"/>
            <a:ext cx="10059216"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209" name="Google Shape;209;p40"/>
          <p:cNvSpPr>
            <a:spLocks noGrp="1"/>
          </p:cNvSpPr>
          <p:nvPr>
            <p:ph type="tbl" idx="2"/>
          </p:nvPr>
        </p:nvSpPr>
        <p:spPr>
          <a:xfrm>
            <a:off x="1073150" y="1653077"/>
            <a:ext cx="10058400" cy="4302246"/>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210" name="Google Shape;210;p40" descr="Z:\favorits\GigaSpaces\sent to arik\new_png\logo-gigaspaces.png"/>
          <p:cNvPicPr preferRelativeResize="0"/>
          <p:nvPr/>
        </p:nvPicPr>
        <p:blipFill rotWithShape="1">
          <a:blip r:embed="rId3">
            <a:alphaModFix/>
          </a:blip>
          <a:srcRect/>
          <a:stretch/>
        </p:blipFill>
        <p:spPr>
          <a:xfrm>
            <a:off x="413210" y="354682"/>
            <a:ext cx="571528" cy="57334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2_פריסה מותאמת אישית">
  <p:cSld name="12_פריסה מותאמת אישית">
    <p:bg>
      <p:bgPr>
        <a:solidFill>
          <a:schemeClr val="lt1"/>
        </a:solidFill>
        <a:effectLst/>
      </p:bgPr>
    </p:bg>
    <p:spTree>
      <p:nvGrpSpPr>
        <p:cNvPr id="1" name="Shape 25"/>
        <p:cNvGrpSpPr/>
        <p:nvPr/>
      </p:nvGrpSpPr>
      <p:grpSpPr>
        <a:xfrm>
          <a:off x="0" y="0"/>
          <a:ext cx="0" cy="0"/>
          <a:chOff x="0" y="0"/>
          <a:chExt cx="0" cy="0"/>
        </a:xfrm>
      </p:grpSpPr>
      <p:pic>
        <p:nvPicPr>
          <p:cNvPr id="26" name="Google Shape;26;p5" descr="Z:\favorits\GigaSpaces\sent to arik\jpg\ppt grid_214.jpg"/>
          <p:cNvPicPr preferRelativeResize="0"/>
          <p:nvPr/>
        </p:nvPicPr>
        <p:blipFill rotWithShape="1">
          <a:blip r:embed="rId2">
            <a:alphaModFix/>
          </a:blip>
          <a:srcRect l="63710"/>
          <a:stretch/>
        </p:blipFill>
        <p:spPr>
          <a:xfrm>
            <a:off x="7772400" y="0"/>
            <a:ext cx="4427449" cy="6858000"/>
          </a:xfrm>
          <a:prstGeom prst="rect">
            <a:avLst/>
          </a:prstGeom>
          <a:noFill/>
          <a:ln>
            <a:noFill/>
          </a:ln>
        </p:spPr>
      </p:pic>
      <p:sp>
        <p:nvSpPr>
          <p:cNvPr id="27" name="Google Shape;27;p5"/>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28" name="Google Shape;28;p5"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29" name="Google Shape;29;p5"/>
          <p:cNvSpPr txBox="1">
            <a:spLocks noGrp="1"/>
          </p:cNvSpPr>
          <p:nvPr>
            <p:ph type="body" idx="1"/>
          </p:nvPr>
        </p:nvSpPr>
        <p:spPr>
          <a:xfrm>
            <a:off x="1065402" y="2701255"/>
            <a:ext cx="8560919"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30" name="Google Shape;30;p5"/>
          <p:cNvSpPr txBox="1">
            <a:spLocks noGrp="1"/>
          </p:cNvSpPr>
          <p:nvPr>
            <p:ph type="title"/>
          </p:nvPr>
        </p:nvSpPr>
        <p:spPr>
          <a:xfrm>
            <a:off x="1072975" y="1713363"/>
            <a:ext cx="8557261"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1_Logos">
  <p:cSld name="1_Logos">
    <p:bg>
      <p:bgPr>
        <a:blipFill>
          <a:blip r:embed="rId2">
            <a:alphaModFix/>
          </a:blip>
          <a:stretch>
            <a:fillRect/>
          </a:stretch>
        </a:blipFill>
        <a:effectLst/>
      </p:bgPr>
    </p:bg>
    <p:spTree>
      <p:nvGrpSpPr>
        <p:cNvPr id="1" name="Shape 211"/>
        <p:cNvGrpSpPr/>
        <p:nvPr/>
      </p:nvGrpSpPr>
      <p:grpSpPr>
        <a:xfrm>
          <a:off x="0" y="0"/>
          <a:ext cx="0" cy="0"/>
          <a:chOff x="0" y="0"/>
          <a:chExt cx="0" cy="0"/>
        </a:xfrm>
      </p:grpSpPr>
      <p:sp>
        <p:nvSpPr>
          <p:cNvPr id="212" name="Google Shape;212;p41"/>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sp>
        <p:nvSpPr>
          <p:cNvPr id="213" name="Google Shape;213;p41"/>
          <p:cNvSpPr txBox="1">
            <a:spLocks noGrp="1"/>
          </p:cNvSpPr>
          <p:nvPr>
            <p:ph type="title"/>
          </p:nvPr>
        </p:nvSpPr>
        <p:spPr>
          <a:xfrm>
            <a:off x="603115" y="289793"/>
            <a:ext cx="10247859"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2600"/>
              <a:buFont typeface="Rubik"/>
              <a:buNone/>
              <a:defRPr sz="26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1_Architectures">
  <p:cSld name="1_Architectures">
    <p:bg>
      <p:bgPr>
        <a:blipFill>
          <a:blip r:embed="rId2">
            <a:alphaModFix/>
          </a:blip>
          <a:stretch>
            <a:fillRect/>
          </a:stretch>
        </a:blipFill>
        <a:effectLst/>
      </p:bgPr>
    </p:bg>
    <p:spTree>
      <p:nvGrpSpPr>
        <p:cNvPr id="1" name="Shape 214"/>
        <p:cNvGrpSpPr/>
        <p:nvPr/>
      </p:nvGrpSpPr>
      <p:grpSpPr>
        <a:xfrm>
          <a:off x="0" y="0"/>
          <a:ext cx="0" cy="0"/>
          <a:chOff x="0" y="0"/>
          <a:chExt cx="0" cy="0"/>
        </a:xfrm>
      </p:grpSpPr>
      <p:sp>
        <p:nvSpPr>
          <p:cNvPr id="215" name="Google Shape;215;p42"/>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sp>
        <p:nvSpPr>
          <p:cNvPr id="216" name="Google Shape;216;p42"/>
          <p:cNvSpPr txBox="1">
            <a:spLocks noGrp="1"/>
          </p:cNvSpPr>
          <p:nvPr>
            <p:ph type="title"/>
          </p:nvPr>
        </p:nvSpPr>
        <p:spPr>
          <a:xfrm>
            <a:off x="972071" y="289793"/>
            <a:ext cx="10247859" cy="905925"/>
          </a:xfrm>
          <a:prstGeom prst="rect">
            <a:avLst/>
          </a:prstGeom>
          <a:noFill/>
          <a:ln>
            <a:noFill/>
          </a:ln>
        </p:spPr>
        <p:txBody>
          <a:bodyPr spcFirstLastPara="1" wrap="square" lIns="91425" tIns="91425" rIns="91425" bIns="91425" anchor="ctr" anchorCtr="0"/>
          <a:lstStyle>
            <a:lvl1pPr marR="0" lvl="0" algn="ctr" rtl="0">
              <a:lnSpc>
                <a:spcPct val="85000"/>
              </a:lnSpc>
              <a:spcBef>
                <a:spcPts val="0"/>
              </a:spcBef>
              <a:spcAft>
                <a:spcPts val="0"/>
              </a:spcAft>
              <a:buClr>
                <a:schemeClr val="accent2"/>
              </a:buClr>
              <a:buSzPts val="2600"/>
              <a:buFont typeface="Rubik"/>
              <a:buNone/>
              <a:defRPr sz="26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1_2 columns">
  <p:cSld name="1_2 columns">
    <p:bg>
      <p:bgPr>
        <a:blipFill>
          <a:blip r:embed="rId2">
            <a:alphaModFix/>
          </a:blip>
          <a:stretch>
            <a:fillRect/>
          </a:stretch>
        </a:blipFill>
        <a:effectLst/>
      </p:bgPr>
    </p:bg>
    <p:spTree>
      <p:nvGrpSpPr>
        <p:cNvPr id="1" name="Shape 217"/>
        <p:cNvGrpSpPr/>
        <p:nvPr/>
      </p:nvGrpSpPr>
      <p:grpSpPr>
        <a:xfrm>
          <a:off x="0" y="0"/>
          <a:ext cx="0" cy="0"/>
          <a:chOff x="0" y="0"/>
          <a:chExt cx="0" cy="0"/>
        </a:xfrm>
      </p:grpSpPr>
      <p:sp>
        <p:nvSpPr>
          <p:cNvPr id="218" name="Google Shape;218;p43"/>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pic>
        <p:nvPicPr>
          <p:cNvPr id="219" name="Google Shape;219;p43" descr="Z:\favorits\GigaSpaces\sent to arik\new_png\logo-gigaspaces.png"/>
          <p:cNvPicPr preferRelativeResize="0"/>
          <p:nvPr/>
        </p:nvPicPr>
        <p:blipFill rotWithShape="1">
          <a:blip r:embed="rId3">
            <a:alphaModFix/>
          </a:blip>
          <a:srcRect/>
          <a:stretch/>
        </p:blipFill>
        <p:spPr>
          <a:xfrm>
            <a:off x="413210" y="354682"/>
            <a:ext cx="571528" cy="573340"/>
          </a:xfrm>
          <a:prstGeom prst="rect">
            <a:avLst/>
          </a:prstGeom>
          <a:noFill/>
          <a:ln>
            <a:noFill/>
          </a:ln>
        </p:spPr>
      </p:pic>
      <p:sp>
        <p:nvSpPr>
          <p:cNvPr id="220" name="Google Shape;220;p43"/>
          <p:cNvSpPr txBox="1">
            <a:spLocks noGrp="1"/>
          </p:cNvSpPr>
          <p:nvPr>
            <p:ph type="body" idx="1"/>
          </p:nvPr>
        </p:nvSpPr>
        <p:spPr>
          <a:xfrm>
            <a:off x="1065402" y="2701255"/>
            <a:ext cx="4315490"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21" name="Google Shape;221;p43"/>
          <p:cNvSpPr txBox="1">
            <a:spLocks noGrp="1"/>
          </p:cNvSpPr>
          <p:nvPr>
            <p:ph type="title"/>
          </p:nvPr>
        </p:nvSpPr>
        <p:spPr>
          <a:xfrm>
            <a:off x="1072975" y="1073833"/>
            <a:ext cx="9266778"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222" name="Google Shape;222;p43"/>
          <p:cNvSpPr txBox="1">
            <a:spLocks noGrp="1"/>
          </p:cNvSpPr>
          <p:nvPr>
            <p:ph type="body" idx="2"/>
          </p:nvPr>
        </p:nvSpPr>
        <p:spPr>
          <a:xfrm>
            <a:off x="6024263" y="2701255"/>
            <a:ext cx="4315490"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23" name="Google Shape;223;p43"/>
          <p:cNvSpPr txBox="1"/>
          <p:nvPr/>
        </p:nvSpPr>
        <p:spPr>
          <a:xfrm>
            <a:off x="6031836" y="1713363"/>
            <a:ext cx="4313646" cy="905925"/>
          </a:xfrm>
          <a:prstGeom prst="rect">
            <a:avLst/>
          </a:prstGeom>
          <a:noFill/>
          <a:ln>
            <a:noFill/>
          </a:ln>
        </p:spPr>
        <p:txBody>
          <a:bodyPr spcFirstLastPara="1" wrap="square" lIns="91425" tIns="91425" rIns="91425" bIns="91425" anchor="ctr" anchorCtr="0">
            <a:noAutofit/>
          </a:bodyPr>
          <a:lstStyle/>
          <a:p>
            <a:pPr marL="0" marR="0" lvl="0" indent="0" algn="l" rtl="0">
              <a:lnSpc>
                <a:spcPct val="85000"/>
              </a:lnSpc>
              <a:spcBef>
                <a:spcPts val="0"/>
              </a:spcBef>
              <a:spcAft>
                <a:spcPts val="0"/>
              </a:spcAft>
              <a:buClr>
                <a:schemeClr val="accent2"/>
              </a:buClr>
              <a:buSzPts val="3000"/>
              <a:buFont typeface="Rubik"/>
              <a:buNone/>
            </a:pPr>
            <a:endParaRPr sz="3000" b="0" i="0" u="none" strike="noStrike" cap="none">
              <a:solidFill>
                <a:schemeClr val="accent2"/>
              </a:solidFill>
              <a:latin typeface="Rubik"/>
              <a:ea typeface="Rubik"/>
              <a:cs typeface="Rubik"/>
              <a:sym typeface="Rubik"/>
            </a:endParaRPr>
          </a:p>
        </p:txBody>
      </p:sp>
      <p:sp>
        <p:nvSpPr>
          <p:cNvPr id="224" name="Google Shape;224;p43"/>
          <p:cNvSpPr txBox="1">
            <a:spLocks noGrp="1"/>
          </p:cNvSpPr>
          <p:nvPr>
            <p:ph type="body" idx="3"/>
          </p:nvPr>
        </p:nvSpPr>
        <p:spPr>
          <a:xfrm>
            <a:off x="1048001" y="2133857"/>
            <a:ext cx="4332892" cy="567398"/>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accent2"/>
                </a:solidFill>
                <a:latin typeface="Rubik Light"/>
                <a:ea typeface="Rubik Light"/>
                <a:cs typeface="Rubik Light"/>
                <a:sym typeface="Rubik Light"/>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225" name="Google Shape;225;p43"/>
          <p:cNvSpPr txBox="1">
            <a:spLocks noGrp="1"/>
          </p:cNvSpPr>
          <p:nvPr>
            <p:ph type="body" idx="4"/>
          </p:nvPr>
        </p:nvSpPr>
        <p:spPr>
          <a:xfrm>
            <a:off x="6015562" y="2133857"/>
            <a:ext cx="4332892" cy="567398"/>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accent2"/>
                </a:solidFill>
                <a:latin typeface="Rubik Light"/>
                <a:ea typeface="Rubik Light"/>
                <a:cs typeface="Rubik Light"/>
                <a:sym typeface="Rubik Light"/>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1_3 columns">
  <p:cSld name="1_3 columns">
    <p:bg>
      <p:bgPr>
        <a:blipFill>
          <a:blip r:embed="rId2">
            <a:alphaModFix/>
          </a:blip>
          <a:stretch>
            <a:fillRect/>
          </a:stretch>
        </a:blipFill>
        <a:effectLst/>
      </p:bgPr>
    </p:bg>
    <p:spTree>
      <p:nvGrpSpPr>
        <p:cNvPr id="1" name="Shape 226"/>
        <p:cNvGrpSpPr/>
        <p:nvPr/>
      </p:nvGrpSpPr>
      <p:grpSpPr>
        <a:xfrm>
          <a:off x="0" y="0"/>
          <a:ext cx="0" cy="0"/>
          <a:chOff x="0" y="0"/>
          <a:chExt cx="0" cy="0"/>
        </a:xfrm>
      </p:grpSpPr>
      <p:sp>
        <p:nvSpPr>
          <p:cNvPr id="227" name="Google Shape;227;p44"/>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pic>
        <p:nvPicPr>
          <p:cNvPr id="228" name="Google Shape;228;p44" descr="Z:\favorits\GigaSpaces\sent to arik\new_png\logo-gigaspaces.png"/>
          <p:cNvPicPr preferRelativeResize="0"/>
          <p:nvPr/>
        </p:nvPicPr>
        <p:blipFill rotWithShape="1">
          <a:blip r:embed="rId3">
            <a:alphaModFix/>
          </a:blip>
          <a:srcRect/>
          <a:stretch/>
        </p:blipFill>
        <p:spPr>
          <a:xfrm>
            <a:off x="413210" y="354682"/>
            <a:ext cx="571528" cy="573340"/>
          </a:xfrm>
          <a:prstGeom prst="rect">
            <a:avLst/>
          </a:prstGeom>
          <a:noFill/>
          <a:ln>
            <a:noFill/>
          </a:ln>
        </p:spPr>
      </p:pic>
      <p:sp>
        <p:nvSpPr>
          <p:cNvPr id="229" name="Google Shape;229;p44"/>
          <p:cNvSpPr txBox="1">
            <a:spLocks noGrp="1"/>
          </p:cNvSpPr>
          <p:nvPr>
            <p:ph type="body" idx="1"/>
          </p:nvPr>
        </p:nvSpPr>
        <p:spPr>
          <a:xfrm>
            <a:off x="1065403" y="2701255"/>
            <a:ext cx="3330752"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30" name="Google Shape;230;p44"/>
          <p:cNvSpPr txBox="1">
            <a:spLocks noGrp="1"/>
          </p:cNvSpPr>
          <p:nvPr>
            <p:ph type="title"/>
          </p:nvPr>
        </p:nvSpPr>
        <p:spPr>
          <a:xfrm>
            <a:off x="1072975" y="1073833"/>
            <a:ext cx="9266778"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231" name="Google Shape;231;p44"/>
          <p:cNvSpPr txBox="1">
            <a:spLocks noGrp="1"/>
          </p:cNvSpPr>
          <p:nvPr>
            <p:ph type="body" idx="2"/>
          </p:nvPr>
        </p:nvSpPr>
        <p:spPr>
          <a:xfrm>
            <a:off x="4723002" y="2701255"/>
            <a:ext cx="3190075"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32" name="Google Shape;232;p44"/>
          <p:cNvSpPr txBox="1">
            <a:spLocks noGrp="1"/>
          </p:cNvSpPr>
          <p:nvPr>
            <p:ph type="body" idx="3"/>
          </p:nvPr>
        </p:nvSpPr>
        <p:spPr>
          <a:xfrm>
            <a:off x="1048001" y="2133857"/>
            <a:ext cx="3344184" cy="567398"/>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accent2"/>
                </a:solidFill>
                <a:latin typeface="Rubik Light"/>
                <a:ea typeface="Rubik Light"/>
                <a:cs typeface="Rubik Light"/>
                <a:sym typeface="Rubik Light"/>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233" name="Google Shape;233;p44"/>
          <p:cNvSpPr txBox="1">
            <a:spLocks noGrp="1"/>
          </p:cNvSpPr>
          <p:nvPr>
            <p:ph type="body" idx="4"/>
          </p:nvPr>
        </p:nvSpPr>
        <p:spPr>
          <a:xfrm>
            <a:off x="4714301" y="2133857"/>
            <a:ext cx="3202939" cy="567398"/>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accent2"/>
                </a:solidFill>
                <a:latin typeface="Rubik Light"/>
                <a:ea typeface="Rubik Light"/>
                <a:cs typeface="Rubik Light"/>
                <a:sym typeface="Rubik Light"/>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234" name="Google Shape;234;p44"/>
          <p:cNvSpPr txBox="1">
            <a:spLocks noGrp="1"/>
          </p:cNvSpPr>
          <p:nvPr>
            <p:ph type="body" idx="5"/>
          </p:nvPr>
        </p:nvSpPr>
        <p:spPr>
          <a:xfrm>
            <a:off x="8208919" y="2701255"/>
            <a:ext cx="3190075"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35" name="Google Shape;235;p44"/>
          <p:cNvSpPr txBox="1">
            <a:spLocks noGrp="1"/>
          </p:cNvSpPr>
          <p:nvPr>
            <p:ph type="body" idx="6"/>
          </p:nvPr>
        </p:nvSpPr>
        <p:spPr>
          <a:xfrm>
            <a:off x="8200218" y="2133857"/>
            <a:ext cx="3202939" cy="567398"/>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accent2"/>
                </a:solidFill>
                <a:latin typeface="Rubik Light"/>
                <a:ea typeface="Rubik Light"/>
                <a:cs typeface="Rubik Light"/>
                <a:sym typeface="Rubik Light"/>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Use Case 1- new">
  <p:cSld name="Use Case 1- new">
    <p:bg>
      <p:bgPr>
        <a:solidFill>
          <a:srgbClr val="F2F2F2"/>
        </a:solidFill>
        <a:effectLst/>
      </p:bgPr>
    </p:bg>
    <p:spTree>
      <p:nvGrpSpPr>
        <p:cNvPr id="1" name="Shape 236"/>
        <p:cNvGrpSpPr/>
        <p:nvPr/>
      </p:nvGrpSpPr>
      <p:grpSpPr>
        <a:xfrm>
          <a:off x="0" y="0"/>
          <a:ext cx="0" cy="0"/>
          <a:chOff x="0" y="0"/>
          <a:chExt cx="0" cy="0"/>
        </a:xfrm>
      </p:grpSpPr>
      <p:sp>
        <p:nvSpPr>
          <p:cNvPr id="237" name="Google Shape;237;p45"/>
          <p:cNvSpPr>
            <a:spLocks noGrp="1"/>
          </p:cNvSpPr>
          <p:nvPr>
            <p:ph type="body" idx="1"/>
          </p:nvPr>
        </p:nvSpPr>
        <p:spPr>
          <a:xfrm>
            <a:off x="6400801" y="4258733"/>
            <a:ext cx="5155142" cy="2281606"/>
          </a:xfrm>
          <a:prstGeom prst="roundRect">
            <a:avLst>
              <a:gd name="adj" fmla="val 18788"/>
            </a:avLst>
          </a:prstGeom>
          <a:solidFill>
            <a:srgbClr val="E3E4E5"/>
          </a:solidFill>
          <a:ln>
            <a:noFill/>
          </a:ln>
        </p:spPr>
        <p:txBody>
          <a:bodyPr spcFirstLastPara="1" wrap="square" lIns="91425" tIns="45700" rIns="91425" bIns="45700" anchor="ctr" anchorCtr="0"/>
          <a:lstStyle>
            <a:lvl1pPr marL="457200" marR="0" lvl="0" indent="-228600" algn="ctr"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8" name="Google Shape;238;p45"/>
          <p:cNvSpPr/>
          <p:nvPr/>
        </p:nvSpPr>
        <p:spPr>
          <a:xfrm>
            <a:off x="9459009" y="-750734"/>
            <a:ext cx="2096934" cy="2096934"/>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39" name="Google Shape;239;p45"/>
          <p:cNvSpPr txBox="1">
            <a:spLocks noGrp="1"/>
          </p:cNvSpPr>
          <p:nvPr>
            <p:ph type="body" idx="2"/>
          </p:nvPr>
        </p:nvSpPr>
        <p:spPr>
          <a:xfrm>
            <a:off x="9382998" y="53302"/>
            <a:ext cx="2248954" cy="432921"/>
          </a:xfrm>
          <a:prstGeom prst="rect">
            <a:avLst/>
          </a:prstGeom>
          <a:noFill/>
          <a:ln>
            <a:noFill/>
          </a:ln>
        </p:spPr>
        <p:txBody>
          <a:bodyPr spcFirstLastPara="1" wrap="square" lIns="91425" tIns="45700" rIns="91425" bIns="0" anchor="b" anchorCtr="1"/>
          <a:lstStyle>
            <a:lvl1pPr marL="457200" marR="0" lvl="0" indent="-228600" algn="ctr" rtl="0">
              <a:lnSpc>
                <a:spcPct val="100000"/>
              </a:lnSpc>
              <a:spcBef>
                <a:spcPts val="0"/>
              </a:spcBef>
              <a:spcAft>
                <a:spcPts val="0"/>
              </a:spcAft>
              <a:buClr>
                <a:schemeClr val="lt1"/>
              </a:buClr>
              <a:buSzPts val="1800"/>
              <a:buFont typeface="Rubik"/>
              <a:buNone/>
              <a:defRPr sz="1800" b="1" i="0" u="none" strike="noStrike" cap="none">
                <a:solidFill>
                  <a:schemeClr val="lt1"/>
                </a:solidFill>
                <a:latin typeface="Rubik"/>
                <a:ea typeface="Rubik"/>
                <a:cs typeface="Rubik"/>
                <a:sym typeface="Rubik"/>
              </a:defRPr>
            </a:lvl1pPr>
            <a:lvl2pPr marL="914400" marR="0" lvl="1"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0" name="Google Shape;240;p45"/>
          <p:cNvSpPr txBox="1">
            <a:spLocks noGrp="1"/>
          </p:cNvSpPr>
          <p:nvPr>
            <p:ph type="body" idx="3"/>
          </p:nvPr>
        </p:nvSpPr>
        <p:spPr>
          <a:xfrm>
            <a:off x="9366065" y="503840"/>
            <a:ext cx="2282820" cy="68580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lt1"/>
              </a:buClr>
              <a:buSzPts val="1400"/>
              <a:buFont typeface="Rubik"/>
              <a:buNone/>
              <a:defRPr sz="1400" b="0" i="0" u="none" strike="noStrike" cap="none">
                <a:solidFill>
                  <a:schemeClr val="lt1"/>
                </a:solidFill>
                <a:latin typeface="Rubik"/>
                <a:ea typeface="Rubik"/>
                <a:cs typeface="Rubik"/>
                <a:sym typeface="Rubik"/>
              </a:defRPr>
            </a:lvl1pPr>
            <a:lvl2pPr marL="914400" marR="0" lvl="1"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2pPr>
            <a:lvl3pPr marL="1371600" marR="0" lvl="2"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3pPr>
            <a:lvl4pPr marL="1828800" marR="0" lvl="3"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4pPr>
            <a:lvl5pPr marL="2286000" marR="0" lvl="4"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241" name="Google Shape;241;p45" descr="Z:\favorits\GigaSpaces\sent to arik\new_png\logo-gigaspaces.png"/>
          <p:cNvPicPr preferRelativeResize="0"/>
          <p:nvPr/>
        </p:nvPicPr>
        <p:blipFill rotWithShape="1">
          <a:blip r:embed="rId2">
            <a:alphaModFix/>
          </a:blip>
          <a:srcRect/>
          <a:stretch/>
        </p:blipFill>
        <p:spPr>
          <a:xfrm>
            <a:off x="413210" y="354682"/>
            <a:ext cx="571528" cy="573340"/>
          </a:xfrm>
          <a:prstGeom prst="rect">
            <a:avLst/>
          </a:prstGeom>
          <a:noFill/>
          <a:ln>
            <a:noFill/>
          </a:ln>
        </p:spPr>
      </p:pic>
      <p:sp>
        <p:nvSpPr>
          <p:cNvPr id="242" name="Google Shape;242;p45"/>
          <p:cNvSpPr txBox="1">
            <a:spLocks noGrp="1"/>
          </p:cNvSpPr>
          <p:nvPr>
            <p:ph type="body" idx="4"/>
          </p:nvPr>
        </p:nvSpPr>
        <p:spPr>
          <a:xfrm>
            <a:off x="1065402" y="1763246"/>
            <a:ext cx="4978047" cy="12700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rgbClr val="00C0F3"/>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43" name="Google Shape;243;p45"/>
          <p:cNvSpPr txBox="1">
            <a:spLocks noGrp="1"/>
          </p:cNvSpPr>
          <p:nvPr>
            <p:ph type="title"/>
          </p:nvPr>
        </p:nvSpPr>
        <p:spPr>
          <a:xfrm>
            <a:off x="3184634" y="354682"/>
            <a:ext cx="5517932"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244" name="Google Shape;244;p45"/>
          <p:cNvSpPr txBox="1">
            <a:spLocks noGrp="1"/>
          </p:cNvSpPr>
          <p:nvPr>
            <p:ph type="body" idx="5"/>
          </p:nvPr>
        </p:nvSpPr>
        <p:spPr>
          <a:xfrm>
            <a:off x="1065213" y="1407078"/>
            <a:ext cx="4978236"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2"/>
              </a:buClr>
              <a:buSzPts val="1600"/>
              <a:buFont typeface="Rubik Light"/>
              <a:buNone/>
              <a:defRPr sz="1600" b="1" i="0" u="none" strike="noStrike" cap="none">
                <a:solidFill>
                  <a:schemeClr val="accent2"/>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5" name="Google Shape;245;p45"/>
          <p:cNvSpPr txBox="1">
            <a:spLocks noGrp="1"/>
          </p:cNvSpPr>
          <p:nvPr>
            <p:ph type="body" idx="6"/>
          </p:nvPr>
        </p:nvSpPr>
        <p:spPr>
          <a:xfrm>
            <a:off x="1065433" y="3516793"/>
            <a:ext cx="4978015" cy="124994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rgbClr val="00C0F3"/>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46" name="Google Shape;246;p45"/>
          <p:cNvSpPr txBox="1">
            <a:spLocks noGrp="1"/>
          </p:cNvSpPr>
          <p:nvPr>
            <p:ph type="body" idx="7"/>
          </p:nvPr>
        </p:nvSpPr>
        <p:spPr>
          <a:xfrm>
            <a:off x="1065213" y="3160625"/>
            <a:ext cx="4978240"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2"/>
              </a:buClr>
              <a:buSzPts val="1600"/>
              <a:buFont typeface="Rubik Light"/>
              <a:buNone/>
              <a:defRPr sz="1600" b="1" i="0" u="none" strike="noStrike" cap="none">
                <a:solidFill>
                  <a:schemeClr val="accent2"/>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7" name="Google Shape;247;p45"/>
          <p:cNvSpPr txBox="1">
            <a:spLocks noGrp="1"/>
          </p:cNvSpPr>
          <p:nvPr>
            <p:ph type="body" idx="8"/>
          </p:nvPr>
        </p:nvSpPr>
        <p:spPr>
          <a:xfrm>
            <a:off x="1073150" y="501153"/>
            <a:ext cx="2111484" cy="759454"/>
          </a:xfrm>
          <a:prstGeom prst="rect">
            <a:avLst/>
          </a:prstGeom>
          <a:noFill/>
          <a:ln>
            <a:noFill/>
          </a:ln>
        </p:spPr>
        <p:txBody>
          <a:bodyPr spcFirstLastPara="1" wrap="square" lIns="91425" tIns="45700" rIns="91425" bIns="0" anchor="t" anchorCtr="0"/>
          <a:lstStyle>
            <a:lvl1pPr marL="457200" marR="0" lvl="0" indent="-228600" algn="l" rtl="0">
              <a:lnSpc>
                <a:spcPct val="100000"/>
              </a:lnSpc>
              <a:spcBef>
                <a:spcPts val="0"/>
              </a:spcBef>
              <a:spcAft>
                <a:spcPts val="0"/>
              </a:spcAft>
              <a:buClr>
                <a:schemeClr val="dk2"/>
              </a:buClr>
              <a:buSzPts val="3000"/>
              <a:buFont typeface="Rubik Light"/>
              <a:buNone/>
              <a:defRPr sz="3000" b="1" i="0" u="none" strike="noStrike" cap="none">
                <a:solidFill>
                  <a:schemeClr val="dk2"/>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8" name="Google Shape;248;p45"/>
          <p:cNvSpPr txBox="1">
            <a:spLocks noGrp="1"/>
          </p:cNvSpPr>
          <p:nvPr>
            <p:ph type="body" idx="9"/>
          </p:nvPr>
        </p:nvSpPr>
        <p:spPr>
          <a:xfrm>
            <a:off x="1073370" y="5270340"/>
            <a:ext cx="4970077" cy="12700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rgbClr val="00C0F3"/>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49" name="Google Shape;249;p45"/>
          <p:cNvSpPr txBox="1">
            <a:spLocks noGrp="1"/>
          </p:cNvSpPr>
          <p:nvPr>
            <p:ph type="body" idx="13"/>
          </p:nvPr>
        </p:nvSpPr>
        <p:spPr>
          <a:xfrm>
            <a:off x="1073150" y="4914172"/>
            <a:ext cx="4970302"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2"/>
              </a:buClr>
              <a:buSzPts val="1600"/>
              <a:buFont typeface="Rubik Light"/>
              <a:buNone/>
              <a:defRPr sz="1600" b="1" i="0" u="none" strike="noStrike" cap="none">
                <a:solidFill>
                  <a:schemeClr val="accent2"/>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0" name="Google Shape;250;p45"/>
          <p:cNvSpPr txBox="1">
            <a:spLocks noGrp="1"/>
          </p:cNvSpPr>
          <p:nvPr>
            <p:ph type="body" idx="14"/>
          </p:nvPr>
        </p:nvSpPr>
        <p:spPr>
          <a:xfrm>
            <a:off x="6607856" y="5757336"/>
            <a:ext cx="4788278" cy="575731"/>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480"/>
              </a:spcBef>
              <a:spcAft>
                <a:spcPts val="0"/>
              </a:spcAft>
              <a:buClr>
                <a:srgbClr val="00C0F3"/>
              </a:buClr>
              <a:buSzPts val="1200"/>
              <a:buFont typeface="Arial"/>
              <a:buNone/>
              <a:defRPr sz="1200" b="0" i="1" u="none" strike="noStrike" cap="none">
                <a:solidFill>
                  <a:schemeClr val="accen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51" name="Google Shape;251;p45"/>
          <p:cNvSpPr txBox="1">
            <a:spLocks noGrp="1"/>
          </p:cNvSpPr>
          <p:nvPr>
            <p:ph type="body" idx="15"/>
          </p:nvPr>
        </p:nvSpPr>
        <p:spPr>
          <a:xfrm>
            <a:off x="6607663" y="4461936"/>
            <a:ext cx="4788495" cy="1234372"/>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2"/>
              </a:buClr>
              <a:buSzPts val="1600"/>
              <a:buFont typeface="Rubik"/>
              <a:buNone/>
              <a:defRPr sz="1600" b="0" i="0" u="none" strike="noStrike" cap="none">
                <a:solidFill>
                  <a:schemeClr val="accent2"/>
                </a:solidFill>
                <a:latin typeface="Rubik"/>
                <a:ea typeface="Rubik"/>
                <a:cs typeface="Rubik"/>
                <a:sym typeface="Rubik"/>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extLst>
    <p:ext uri="{DCECCB84-F9BA-43D5-87BE-67443E8EF086}">
      <p15:sldGuideLst xmlns:p15="http://schemas.microsoft.com/office/powerpoint/2012/main">
        <p15:guide id="1" orient="horz" pos="576">
          <p15:clr>
            <a:srgbClr val="FBAE40"/>
          </p15:clr>
        </p15:guide>
        <p15:guide id="2" orient="horz" pos="1706">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Use Case 3- new">
  <p:cSld name="Use Case 3- new">
    <p:bg>
      <p:bgPr>
        <a:solidFill>
          <a:srgbClr val="F2F2F2"/>
        </a:solidFill>
        <a:effectLst/>
      </p:bgPr>
    </p:bg>
    <p:spTree>
      <p:nvGrpSpPr>
        <p:cNvPr id="1" name="Shape 252"/>
        <p:cNvGrpSpPr/>
        <p:nvPr/>
      </p:nvGrpSpPr>
      <p:grpSpPr>
        <a:xfrm>
          <a:off x="0" y="0"/>
          <a:ext cx="0" cy="0"/>
          <a:chOff x="0" y="0"/>
          <a:chExt cx="0" cy="0"/>
        </a:xfrm>
      </p:grpSpPr>
      <p:sp>
        <p:nvSpPr>
          <p:cNvPr id="253" name="Google Shape;253;p46"/>
          <p:cNvSpPr>
            <a:spLocks noGrp="1"/>
          </p:cNvSpPr>
          <p:nvPr>
            <p:ph type="body" idx="1"/>
          </p:nvPr>
        </p:nvSpPr>
        <p:spPr>
          <a:xfrm>
            <a:off x="6400801" y="4258733"/>
            <a:ext cx="5155142" cy="2281606"/>
          </a:xfrm>
          <a:prstGeom prst="roundRect">
            <a:avLst>
              <a:gd name="adj" fmla="val 18788"/>
            </a:avLst>
          </a:prstGeom>
          <a:solidFill>
            <a:srgbClr val="E3E4E5"/>
          </a:solidFill>
          <a:ln>
            <a:noFill/>
          </a:ln>
        </p:spPr>
        <p:txBody>
          <a:bodyPr spcFirstLastPara="1" wrap="square" lIns="91425" tIns="45700" rIns="91425" bIns="45700" anchor="ctr" anchorCtr="0"/>
          <a:lstStyle>
            <a:lvl1pPr marL="457200" marR="0" lvl="0" indent="-228600" algn="ctr"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4" name="Google Shape;254;p46"/>
          <p:cNvSpPr/>
          <p:nvPr/>
        </p:nvSpPr>
        <p:spPr>
          <a:xfrm>
            <a:off x="9459009" y="-750734"/>
            <a:ext cx="2096934" cy="2096934"/>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55" name="Google Shape;255;p46"/>
          <p:cNvSpPr txBox="1">
            <a:spLocks noGrp="1"/>
          </p:cNvSpPr>
          <p:nvPr>
            <p:ph type="body" idx="2"/>
          </p:nvPr>
        </p:nvSpPr>
        <p:spPr>
          <a:xfrm>
            <a:off x="9382998" y="53302"/>
            <a:ext cx="2248954" cy="432921"/>
          </a:xfrm>
          <a:prstGeom prst="rect">
            <a:avLst/>
          </a:prstGeom>
          <a:noFill/>
          <a:ln>
            <a:noFill/>
          </a:ln>
        </p:spPr>
        <p:txBody>
          <a:bodyPr spcFirstLastPara="1" wrap="square" lIns="91425" tIns="45700" rIns="91425" bIns="0" anchor="b" anchorCtr="1"/>
          <a:lstStyle>
            <a:lvl1pPr marL="457200" marR="0" lvl="0" indent="-228600" algn="ctr" rtl="0">
              <a:lnSpc>
                <a:spcPct val="100000"/>
              </a:lnSpc>
              <a:spcBef>
                <a:spcPts val="0"/>
              </a:spcBef>
              <a:spcAft>
                <a:spcPts val="0"/>
              </a:spcAft>
              <a:buClr>
                <a:schemeClr val="lt1"/>
              </a:buClr>
              <a:buSzPts val="1800"/>
              <a:buFont typeface="Rubik"/>
              <a:buNone/>
              <a:defRPr sz="1800" b="1" i="0" u="none" strike="noStrike" cap="none">
                <a:solidFill>
                  <a:schemeClr val="lt1"/>
                </a:solidFill>
                <a:latin typeface="Rubik"/>
                <a:ea typeface="Rubik"/>
                <a:cs typeface="Rubik"/>
                <a:sym typeface="Rubik"/>
              </a:defRPr>
            </a:lvl1pPr>
            <a:lvl2pPr marL="914400" marR="0" lvl="1"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6" name="Google Shape;256;p46"/>
          <p:cNvSpPr txBox="1">
            <a:spLocks noGrp="1"/>
          </p:cNvSpPr>
          <p:nvPr>
            <p:ph type="body" idx="3"/>
          </p:nvPr>
        </p:nvSpPr>
        <p:spPr>
          <a:xfrm>
            <a:off x="9366065" y="503840"/>
            <a:ext cx="2282820" cy="68580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lt1"/>
              </a:buClr>
              <a:buSzPts val="1400"/>
              <a:buFont typeface="Rubik"/>
              <a:buNone/>
              <a:defRPr sz="1400" b="0" i="0" u="none" strike="noStrike" cap="none">
                <a:solidFill>
                  <a:schemeClr val="lt1"/>
                </a:solidFill>
                <a:latin typeface="Rubik"/>
                <a:ea typeface="Rubik"/>
                <a:cs typeface="Rubik"/>
                <a:sym typeface="Rubik"/>
              </a:defRPr>
            </a:lvl1pPr>
            <a:lvl2pPr marL="914400" marR="0" lvl="1"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2pPr>
            <a:lvl3pPr marL="1371600" marR="0" lvl="2"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3pPr>
            <a:lvl4pPr marL="1828800" marR="0" lvl="3"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4pPr>
            <a:lvl5pPr marL="2286000" marR="0" lvl="4"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257" name="Google Shape;257;p46" descr="Z:\favorits\GigaSpaces\sent to arik\new_png\logo-gigaspaces.png"/>
          <p:cNvPicPr preferRelativeResize="0"/>
          <p:nvPr/>
        </p:nvPicPr>
        <p:blipFill rotWithShape="1">
          <a:blip r:embed="rId2">
            <a:alphaModFix/>
          </a:blip>
          <a:srcRect/>
          <a:stretch/>
        </p:blipFill>
        <p:spPr>
          <a:xfrm>
            <a:off x="413210" y="354682"/>
            <a:ext cx="571528" cy="573340"/>
          </a:xfrm>
          <a:prstGeom prst="rect">
            <a:avLst/>
          </a:prstGeom>
          <a:noFill/>
          <a:ln>
            <a:noFill/>
          </a:ln>
        </p:spPr>
      </p:pic>
      <p:sp>
        <p:nvSpPr>
          <p:cNvPr id="258" name="Google Shape;258;p46"/>
          <p:cNvSpPr txBox="1">
            <a:spLocks noGrp="1"/>
          </p:cNvSpPr>
          <p:nvPr>
            <p:ph type="body" idx="4"/>
          </p:nvPr>
        </p:nvSpPr>
        <p:spPr>
          <a:xfrm>
            <a:off x="1065402" y="1763246"/>
            <a:ext cx="4978047" cy="12700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chemeClr val="accent4"/>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59" name="Google Shape;259;p46"/>
          <p:cNvSpPr txBox="1">
            <a:spLocks noGrp="1"/>
          </p:cNvSpPr>
          <p:nvPr>
            <p:ph type="title"/>
          </p:nvPr>
        </p:nvSpPr>
        <p:spPr>
          <a:xfrm>
            <a:off x="3184634" y="354682"/>
            <a:ext cx="5517932"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4"/>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260" name="Google Shape;260;p46"/>
          <p:cNvSpPr txBox="1">
            <a:spLocks noGrp="1"/>
          </p:cNvSpPr>
          <p:nvPr>
            <p:ph type="body" idx="5"/>
          </p:nvPr>
        </p:nvSpPr>
        <p:spPr>
          <a:xfrm>
            <a:off x="1065213" y="1407078"/>
            <a:ext cx="4978236"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4"/>
              </a:buClr>
              <a:buSzPts val="1600"/>
              <a:buFont typeface="Rubik Light"/>
              <a:buNone/>
              <a:defRPr sz="1600" b="1" i="0" u="none" strike="noStrike" cap="none">
                <a:solidFill>
                  <a:schemeClr val="accent4"/>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1" name="Google Shape;261;p46"/>
          <p:cNvSpPr txBox="1">
            <a:spLocks noGrp="1"/>
          </p:cNvSpPr>
          <p:nvPr>
            <p:ph type="body" idx="6"/>
          </p:nvPr>
        </p:nvSpPr>
        <p:spPr>
          <a:xfrm>
            <a:off x="1065433" y="3516793"/>
            <a:ext cx="4978015" cy="124994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chemeClr val="accent4"/>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62" name="Google Shape;262;p46"/>
          <p:cNvSpPr txBox="1">
            <a:spLocks noGrp="1"/>
          </p:cNvSpPr>
          <p:nvPr>
            <p:ph type="body" idx="7"/>
          </p:nvPr>
        </p:nvSpPr>
        <p:spPr>
          <a:xfrm>
            <a:off x="1065213" y="3160625"/>
            <a:ext cx="4978240"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4"/>
              </a:buClr>
              <a:buSzPts val="1600"/>
              <a:buFont typeface="Rubik Light"/>
              <a:buNone/>
              <a:defRPr sz="1600" b="1" i="0" u="none" strike="noStrike" cap="none">
                <a:solidFill>
                  <a:schemeClr val="accent4"/>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3" name="Google Shape;263;p46"/>
          <p:cNvSpPr txBox="1">
            <a:spLocks noGrp="1"/>
          </p:cNvSpPr>
          <p:nvPr>
            <p:ph type="body" idx="8"/>
          </p:nvPr>
        </p:nvSpPr>
        <p:spPr>
          <a:xfrm>
            <a:off x="1073150" y="501153"/>
            <a:ext cx="2111484" cy="759454"/>
          </a:xfrm>
          <a:prstGeom prst="rect">
            <a:avLst/>
          </a:prstGeom>
          <a:noFill/>
          <a:ln>
            <a:noFill/>
          </a:ln>
        </p:spPr>
        <p:txBody>
          <a:bodyPr spcFirstLastPara="1" wrap="square" lIns="91425" tIns="45700" rIns="91425" bIns="0" anchor="t" anchorCtr="0"/>
          <a:lstStyle>
            <a:lvl1pPr marL="457200" marR="0" lvl="0" indent="-228600" algn="l" rtl="0">
              <a:lnSpc>
                <a:spcPct val="100000"/>
              </a:lnSpc>
              <a:spcBef>
                <a:spcPts val="0"/>
              </a:spcBef>
              <a:spcAft>
                <a:spcPts val="0"/>
              </a:spcAft>
              <a:buClr>
                <a:schemeClr val="dk2"/>
              </a:buClr>
              <a:buSzPts val="3000"/>
              <a:buFont typeface="Rubik Light"/>
              <a:buNone/>
              <a:defRPr sz="3000" b="1" i="0" u="none" strike="noStrike" cap="none">
                <a:solidFill>
                  <a:schemeClr val="dk2"/>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4" name="Google Shape;264;p46"/>
          <p:cNvSpPr txBox="1">
            <a:spLocks noGrp="1"/>
          </p:cNvSpPr>
          <p:nvPr>
            <p:ph type="body" idx="9"/>
          </p:nvPr>
        </p:nvSpPr>
        <p:spPr>
          <a:xfrm>
            <a:off x="1073370" y="5270340"/>
            <a:ext cx="4970077" cy="12700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chemeClr val="accent4"/>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65" name="Google Shape;265;p46"/>
          <p:cNvSpPr txBox="1">
            <a:spLocks noGrp="1"/>
          </p:cNvSpPr>
          <p:nvPr>
            <p:ph type="body" idx="13"/>
          </p:nvPr>
        </p:nvSpPr>
        <p:spPr>
          <a:xfrm>
            <a:off x="1073150" y="4914172"/>
            <a:ext cx="4970302"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4"/>
              </a:buClr>
              <a:buSzPts val="1600"/>
              <a:buFont typeface="Rubik Light"/>
              <a:buNone/>
              <a:defRPr sz="1600" b="1" i="0" u="none" strike="noStrike" cap="none">
                <a:solidFill>
                  <a:schemeClr val="accent4"/>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6" name="Google Shape;266;p46"/>
          <p:cNvSpPr txBox="1">
            <a:spLocks noGrp="1"/>
          </p:cNvSpPr>
          <p:nvPr>
            <p:ph type="body" idx="14"/>
          </p:nvPr>
        </p:nvSpPr>
        <p:spPr>
          <a:xfrm>
            <a:off x="6607856" y="5757336"/>
            <a:ext cx="4788278" cy="575731"/>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480"/>
              </a:spcBef>
              <a:spcAft>
                <a:spcPts val="0"/>
              </a:spcAft>
              <a:buClr>
                <a:srgbClr val="00C0F3"/>
              </a:buClr>
              <a:buSzPts val="1200"/>
              <a:buFont typeface="Arial"/>
              <a:buNone/>
              <a:defRPr sz="1200" b="0" i="1" u="none" strike="noStrike" cap="none">
                <a:solidFill>
                  <a:schemeClr val="accent4"/>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67" name="Google Shape;267;p46"/>
          <p:cNvSpPr txBox="1">
            <a:spLocks noGrp="1"/>
          </p:cNvSpPr>
          <p:nvPr>
            <p:ph type="body" idx="15"/>
          </p:nvPr>
        </p:nvSpPr>
        <p:spPr>
          <a:xfrm>
            <a:off x="6607663" y="4461936"/>
            <a:ext cx="4788495" cy="1234372"/>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4"/>
              </a:buClr>
              <a:buSzPts val="1600"/>
              <a:buFont typeface="Rubik"/>
              <a:buNone/>
              <a:defRPr sz="1600" b="0" i="0" u="none" strike="noStrike" cap="none">
                <a:solidFill>
                  <a:schemeClr val="accent4"/>
                </a:solidFill>
                <a:latin typeface="Rubik"/>
                <a:ea typeface="Rubik"/>
                <a:cs typeface="Rubik"/>
                <a:sym typeface="Rubik"/>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8" name="Google Shape;268;p46"/>
          <p:cNvSpPr>
            <a:spLocks noGrp="1"/>
          </p:cNvSpPr>
          <p:nvPr>
            <p:ph type="pic" idx="16"/>
          </p:nvPr>
        </p:nvSpPr>
        <p:spPr>
          <a:xfrm>
            <a:off x="7036858" y="1"/>
            <a:ext cx="5155142" cy="6858000"/>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extLst>
    <p:ext uri="{DCECCB84-F9BA-43D5-87BE-67443E8EF086}">
      <p15:sldGuideLst xmlns:p15="http://schemas.microsoft.com/office/powerpoint/2012/main">
        <p15:guide id="1" orient="horz" pos="576">
          <p15:clr>
            <a:srgbClr val="FBAE40"/>
          </p15:clr>
        </p15:guide>
        <p15:guide id="2" orient="horz" pos="1706">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se Study 4 new">
  <p:cSld name="Case Study 4 new">
    <p:bg>
      <p:bgPr>
        <a:solidFill>
          <a:srgbClr val="F2F2F2"/>
        </a:solidFill>
        <a:effectLst/>
      </p:bgPr>
    </p:bg>
    <p:spTree>
      <p:nvGrpSpPr>
        <p:cNvPr id="1" name="Shape 269"/>
        <p:cNvGrpSpPr/>
        <p:nvPr/>
      </p:nvGrpSpPr>
      <p:grpSpPr>
        <a:xfrm>
          <a:off x="0" y="0"/>
          <a:ext cx="0" cy="0"/>
          <a:chOff x="0" y="0"/>
          <a:chExt cx="0" cy="0"/>
        </a:xfrm>
      </p:grpSpPr>
      <p:sp>
        <p:nvSpPr>
          <p:cNvPr id="270" name="Google Shape;270;p47"/>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pic>
        <p:nvPicPr>
          <p:cNvPr id="271" name="Google Shape;271;p47" descr="Z:\favorits\GigaSpaces\sent to arik\new_png\logo-gigaspaces.png"/>
          <p:cNvPicPr preferRelativeResize="0"/>
          <p:nvPr/>
        </p:nvPicPr>
        <p:blipFill rotWithShape="1">
          <a:blip r:embed="rId2">
            <a:alphaModFix/>
          </a:blip>
          <a:srcRect/>
          <a:stretch/>
        </p:blipFill>
        <p:spPr>
          <a:xfrm>
            <a:off x="413210" y="354682"/>
            <a:ext cx="571528" cy="573340"/>
          </a:xfrm>
          <a:prstGeom prst="rect">
            <a:avLst/>
          </a:prstGeom>
          <a:noFill/>
          <a:ln>
            <a:noFill/>
          </a:ln>
        </p:spPr>
      </p:pic>
      <p:sp>
        <p:nvSpPr>
          <p:cNvPr id="272" name="Google Shape;272;p47"/>
          <p:cNvSpPr txBox="1">
            <a:spLocks noGrp="1"/>
          </p:cNvSpPr>
          <p:nvPr>
            <p:ph type="title"/>
          </p:nvPr>
        </p:nvSpPr>
        <p:spPr>
          <a:xfrm>
            <a:off x="3657600" y="354682"/>
            <a:ext cx="5044966"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5"/>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273" name="Google Shape;273;p47"/>
          <p:cNvSpPr txBox="1">
            <a:spLocks noGrp="1"/>
          </p:cNvSpPr>
          <p:nvPr>
            <p:ph type="body" idx="1"/>
          </p:nvPr>
        </p:nvSpPr>
        <p:spPr>
          <a:xfrm>
            <a:off x="1073150" y="501153"/>
            <a:ext cx="2584450" cy="602433"/>
          </a:xfrm>
          <a:prstGeom prst="rect">
            <a:avLst/>
          </a:prstGeom>
          <a:noFill/>
          <a:ln>
            <a:noFill/>
          </a:ln>
        </p:spPr>
        <p:txBody>
          <a:bodyPr spcFirstLastPara="1" wrap="square" lIns="91425" tIns="45700" rIns="91425" bIns="0" anchor="t" anchorCtr="0"/>
          <a:lstStyle>
            <a:lvl1pPr marL="457200" marR="0" lvl="0" indent="-228600" algn="l" rtl="0">
              <a:lnSpc>
                <a:spcPct val="100000"/>
              </a:lnSpc>
              <a:spcBef>
                <a:spcPts val="0"/>
              </a:spcBef>
              <a:spcAft>
                <a:spcPts val="0"/>
              </a:spcAft>
              <a:buClr>
                <a:schemeClr val="dk2"/>
              </a:buClr>
              <a:buSzPts val="3000"/>
              <a:buFont typeface="Rubik Light"/>
              <a:buNone/>
              <a:defRPr sz="3000" b="1" i="0" u="none" strike="noStrike" cap="none">
                <a:solidFill>
                  <a:schemeClr val="dk2"/>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4" name="Google Shape;274;p47"/>
          <p:cNvSpPr txBox="1">
            <a:spLocks noGrp="1"/>
          </p:cNvSpPr>
          <p:nvPr>
            <p:ph type="body" idx="2"/>
          </p:nvPr>
        </p:nvSpPr>
        <p:spPr>
          <a:xfrm>
            <a:off x="1065403" y="2016945"/>
            <a:ext cx="3155822" cy="1090319"/>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chemeClr val="accent5"/>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75" name="Google Shape;275;p47"/>
          <p:cNvSpPr txBox="1">
            <a:spLocks noGrp="1"/>
          </p:cNvSpPr>
          <p:nvPr>
            <p:ph type="body" idx="3"/>
          </p:nvPr>
        </p:nvSpPr>
        <p:spPr>
          <a:xfrm>
            <a:off x="1065213" y="1660777"/>
            <a:ext cx="3155942"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5"/>
              </a:buClr>
              <a:buSzPts val="1600"/>
              <a:buFont typeface="Rubik Light"/>
              <a:buNone/>
              <a:defRPr sz="1600" b="1" i="0" u="none" strike="noStrike" cap="none">
                <a:solidFill>
                  <a:schemeClr val="accent5"/>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6" name="Google Shape;276;p47"/>
          <p:cNvSpPr txBox="1">
            <a:spLocks noGrp="1"/>
          </p:cNvSpPr>
          <p:nvPr>
            <p:ph type="body" idx="4"/>
          </p:nvPr>
        </p:nvSpPr>
        <p:spPr>
          <a:xfrm>
            <a:off x="4549896" y="2016945"/>
            <a:ext cx="3239647" cy="1090319"/>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chemeClr val="accent5"/>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77" name="Google Shape;277;p47"/>
          <p:cNvSpPr txBox="1">
            <a:spLocks noGrp="1"/>
          </p:cNvSpPr>
          <p:nvPr>
            <p:ph type="body" idx="5"/>
          </p:nvPr>
        </p:nvSpPr>
        <p:spPr>
          <a:xfrm>
            <a:off x="4549676" y="1660778"/>
            <a:ext cx="3239794"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5"/>
              </a:buClr>
              <a:buSzPts val="1600"/>
              <a:buFont typeface="Rubik Light"/>
              <a:buNone/>
              <a:defRPr sz="1600" b="1" i="0" u="none" strike="noStrike" cap="none">
                <a:solidFill>
                  <a:schemeClr val="accent5"/>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8" name="Google Shape;278;p47"/>
          <p:cNvSpPr txBox="1">
            <a:spLocks noGrp="1"/>
          </p:cNvSpPr>
          <p:nvPr>
            <p:ph type="body" idx="6"/>
          </p:nvPr>
        </p:nvSpPr>
        <p:spPr>
          <a:xfrm>
            <a:off x="8118436" y="2016945"/>
            <a:ext cx="3530450" cy="1090319"/>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chemeClr val="accent5"/>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79" name="Google Shape;279;p47"/>
          <p:cNvSpPr txBox="1">
            <a:spLocks noGrp="1"/>
          </p:cNvSpPr>
          <p:nvPr>
            <p:ph type="body" idx="7"/>
          </p:nvPr>
        </p:nvSpPr>
        <p:spPr>
          <a:xfrm>
            <a:off x="8118215" y="1660777"/>
            <a:ext cx="3530610"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5"/>
              </a:buClr>
              <a:buSzPts val="1600"/>
              <a:buFont typeface="Rubik Light"/>
              <a:buNone/>
              <a:defRPr sz="1600" b="1" i="0" u="none" strike="noStrike" cap="none">
                <a:solidFill>
                  <a:schemeClr val="accent5"/>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0" name="Google Shape;280;p47"/>
          <p:cNvSpPr/>
          <p:nvPr/>
        </p:nvSpPr>
        <p:spPr>
          <a:xfrm>
            <a:off x="9459009" y="-750734"/>
            <a:ext cx="2096934" cy="2096934"/>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81" name="Google Shape;281;p47"/>
          <p:cNvSpPr txBox="1">
            <a:spLocks noGrp="1"/>
          </p:cNvSpPr>
          <p:nvPr>
            <p:ph type="body" idx="8"/>
          </p:nvPr>
        </p:nvSpPr>
        <p:spPr>
          <a:xfrm>
            <a:off x="9382998" y="231107"/>
            <a:ext cx="2248954" cy="432921"/>
          </a:xfrm>
          <a:prstGeom prst="rect">
            <a:avLst/>
          </a:prstGeom>
          <a:noFill/>
          <a:ln>
            <a:noFill/>
          </a:ln>
        </p:spPr>
        <p:txBody>
          <a:bodyPr spcFirstLastPara="1" wrap="square" lIns="91425" tIns="45700" rIns="91425" bIns="0" anchor="b" anchorCtr="1"/>
          <a:lstStyle>
            <a:lvl1pPr marL="457200" marR="0" lvl="0" indent="-228600" algn="ctr" rtl="0">
              <a:lnSpc>
                <a:spcPct val="100000"/>
              </a:lnSpc>
              <a:spcBef>
                <a:spcPts val="0"/>
              </a:spcBef>
              <a:spcAft>
                <a:spcPts val="0"/>
              </a:spcAft>
              <a:buClr>
                <a:schemeClr val="lt1"/>
              </a:buClr>
              <a:buSzPts val="1800"/>
              <a:buFont typeface="Rubik"/>
              <a:buNone/>
              <a:defRPr sz="1800" b="1" i="0" u="none" strike="noStrike" cap="none">
                <a:solidFill>
                  <a:schemeClr val="lt1"/>
                </a:solidFill>
                <a:latin typeface="Rubik"/>
                <a:ea typeface="Rubik"/>
                <a:cs typeface="Rubik"/>
                <a:sym typeface="Rubik"/>
              </a:defRPr>
            </a:lvl1pPr>
            <a:lvl2pPr marL="914400" marR="0" lvl="1"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2" name="Google Shape;282;p47"/>
          <p:cNvSpPr txBox="1">
            <a:spLocks noGrp="1"/>
          </p:cNvSpPr>
          <p:nvPr>
            <p:ph type="body" idx="9"/>
          </p:nvPr>
        </p:nvSpPr>
        <p:spPr>
          <a:xfrm>
            <a:off x="9366065" y="681645"/>
            <a:ext cx="2282820" cy="68580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lt1"/>
              </a:buClr>
              <a:buSzPts val="1400"/>
              <a:buFont typeface="Rubik"/>
              <a:buNone/>
              <a:defRPr sz="1400" b="0" i="0" u="none" strike="noStrike" cap="none">
                <a:solidFill>
                  <a:schemeClr val="lt1"/>
                </a:solidFill>
                <a:latin typeface="Rubik"/>
                <a:ea typeface="Rubik"/>
                <a:cs typeface="Rubik"/>
                <a:sym typeface="Rubik"/>
              </a:defRPr>
            </a:lvl1pPr>
            <a:lvl2pPr marL="914400" marR="0" lvl="1"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2pPr>
            <a:lvl3pPr marL="1371600" marR="0" lvl="2"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3pPr>
            <a:lvl4pPr marL="1828800" marR="0" lvl="3"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4pPr>
            <a:lvl5pPr marL="2286000" marR="0" lvl="4"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extLst>
    <p:ext uri="{DCECCB84-F9BA-43D5-87BE-67443E8EF086}">
      <p15:sldGuideLst xmlns:p15="http://schemas.microsoft.com/office/powerpoint/2012/main">
        <p15:guide id="1" orient="horz" pos="576">
          <p15:clr>
            <a:srgbClr val="FBAE40"/>
          </p15:clr>
        </p15:guide>
        <p15:guide id="2" orient="horz" pos="1706">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se Study 5 new">
  <p:cSld name="Case Study 5 new">
    <p:bg>
      <p:bgPr>
        <a:solidFill>
          <a:srgbClr val="F2F2F2"/>
        </a:solidFill>
        <a:effectLst/>
      </p:bgPr>
    </p:bg>
    <p:spTree>
      <p:nvGrpSpPr>
        <p:cNvPr id="1" name="Shape 283"/>
        <p:cNvGrpSpPr/>
        <p:nvPr/>
      </p:nvGrpSpPr>
      <p:grpSpPr>
        <a:xfrm>
          <a:off x="0" y="0"/>
          <a:ext cx="0" cy="0"/>
          <a:chOff x="0" y="0"/>
          <a:chExt cx="0" cy="0"/>
        </a:xfrm>
      </p:grpSpPr>
      <p:pic>
        <p:nvPicPr>
          <p:cNvPr id="284" name="Google Shape;284;p48" descr="Z:\favorits\GigaSpaces\sent to arik\new_png\logo-gigaspaces.png"/>
          <p:cNvPicPr preferRelativeResize="0"/>
          <p:nvPr/>
        </p:nvPicPr>
        <p:blipFill rotWithShape="1">
          <a:blip r:embed="rId2">
            <a:alphaModFix/>
          </a:blip>
          <a:srcRect/>
          <a:stretch/>
        </p:blipFill>
        <p:spPr>
          <a:xfrm>
            <a:off x="413210" y="354682"/>
            <a:ext cx="571528" cy="573340"/>
          </a:xfrm>
          <a:prstGeom prst="rect">
            <a:avLst/>
          </a:prstGeom>
          <a:noFill/>
          <a:ln>
            <a:noFill/>
          </a:ln>
        </p:spPr>
      </p:pic>
      <p:sp>
        <p:nvSpPr>
          <p:cNvPr id="285" name="Google Shape;285;p48"/>
          <p:cNvSpPr txBox="1">
            <a:spLocks noGrp="1"/>
          </p:cNvSpPr>
          <p:nvPr>
            <p:ph type="title"/>
          </p:nvPr>
        </p:nvSpPr>
        <p:spPr>
          <a:xfrm>
            <a:off x="3657600" y="354682"/>
            <a:ext cx="5044966"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286" name="Google Shape;286;p48"/>
          <p:cNvSpPr txBox="1">
            <a:spLocks noGrp="1"/>
          </p:cNvSpPr>
          <p:nvPr>
            <p:ph type="body" idx="1"/>
          </p:nvPr>
        </p:nvSpPr>
        <p:spPr>
          <a:xfrm>
            <a:off x="1073150" y="501153"/>
            <a:ext cx="2584450" cy="602433"/>
          </a:xfrm>
          <a:prstGeom prst="rect">
            <a:avLst/>
          </a:prstGeom>
          <a:noFill/>
          <a:ln>
            <a:noFill/>
          </a:ln>
        </p:spPr>
        <p:txBody>
          <a:bodyPr spcFirstLastPara="1" wrap="square" lIns="91425" tIns="45700" rIns="91425" bIns="0" anchor="t" anchorCtr="0"/>
          <a:lstStyle>
            <a:lvl1pPr marL="457200" marR="0" lvl="0" indent="-228600" algn="l" rtl="0">
              <a:lnSpc>
                <a:spcPct val="100000"/>
              </a:lnSpc>
              <a:spcBef>
                <a:spcPts val="0"/>
              </a:spcBef>
              <a:spcAft>
                <a:spcPts val="0"/>
              </a:spcAft>
              <a:buClr>
                <a:schemeClr val="dk2"/>
              </a:buClr>
              <a:buSzPts val="3000"/>
              <a:buFont typeface="Rubik Light"/>
              <a:buNone/>
              <a:defRPr sz="3000" b="1" i="0" u="none" strike="noStrike" cap="none">
                <a:solidFill>
                  <a:schemeClr val="dk2"/>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7" name="Google Shape;287;p48"/>
          <p:cNvSpPr txBox="1">
            <a:spLocks noGrp="1"/>
          </p:cNvSpPr>
          <p:nvPr>
            <p:ph type="body" idx="2"/>
          </p:nvPr>
        </p:nvSpPr>
        <p:spPr>
          <a:xfrm>
            <a:off x="1065402" y="2127313"/>
            <a:ext cx="4978047" cy="893772"/>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chemeClr val="accent1"/>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88" name="Google Shape;288;p48"/>
          <p:cNvSpPr txBox="1">
            <a:spLocks noGrp="1"/>
          </p:cNvSpPr>
          <p:nvPr>
            <p:ph type="body" idx="3"/>
          </p:nvPr>
        </p:nvSpPr>
        <p:spPr>
          <a:xfrm>
            <a:off x="1065213" y="1771145"/>
            <a:ext cx="4978236"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1"/>
              </a:buClr>
              <a:buSzPts val="1600"/>
              <a:buFont typeface="Rubik Light"/>
              <a:buNone/>
              <a:defRPr sz="1600" b="1" i="0" u="none" strike="noStrike" cap="none">
                <a:solidFill>
                  <a:schemeClr val="accent1"/>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9" name="Google Shape;289;p48"/>
          <p:cNvSpPr txBox="1">
            <a:spLocks noGrp="1"/>
          </p:cNvSpPr>
          <p:nvPr>
            <p:ph type="body" idx="4"/>
          </p:nvPr>
        </p:nvSpPr>
        <p:spPr>
          <a:xfrm>
            <a:off x="1065433" y="3517761"/>
            <a:ext cx="4978015" cy="124994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chemeClr val="accent1"/>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90" name="Google Shape;290;p48"/>
          <p:cNvSpPr txBox="1">
            <a:spLocks noGrp="1"/>
          </p:cNvSpPr>
          <p:nvPr>
            <p:ph type="body" idx="5"/>
          </p:nvPr>
        </p:nvSpPr>
        <p:spPr>
          <a:xfrm>
            <a:off x="1065213" y="3161593"/>
            <a:ext cx="4978240"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1"/>
              </a:buClr>
              <a:buSzPts val="1600"/>
              <a:buFont typeface="Rubik Light"/>
              <a:buNone/>
              <a:defRPr sz="1600" b="1" i="0" u="none" strike="noStrike" cap="none">
                <a:solidFill>
                  <a:schemeClr val="accent1"/>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1" name="Google Shape;291;p48"/>
          <p:cNvSpPr txBox="1">
            <a:spLocks noGrp="1"/>
          </p:cNvSpPr>
          <p:nvPr>
            <p:ph type="body" idx="6"/>
          </p:nvPr>
        </p:nvSpPr>
        <p:spPr>
          <a:xfrm>
            <a:off x="1073370" y="5278239"/>
            <a:ext cx="4970077" cy="12700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chemeClr val="accent1"/>
              </a:buClr>
              <a:buSzPts val="1400"/>
              <a:buFont typeface="Arial"/>
              <a:buChar char="•"/>
              <a:defRPr sz="1400" b="0" i="0" u="none" strike="noStrike" cap="none">
                <a:solidFill>
                  <a:schemeClr val="dk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292" name="Google Shape;292;p48"/>
          <p:cNvSpPr txBox="1">
            <a:spLocks noGrp="1"/>
          </p:cNvSpPr>
          <p:nvPr>
            <p:ph type="body" idx="7"/>
          </p:nvPr>
        </p:nvSpPr>
        <p:spPr>
          <a:xfrm>
            <a:off x="1073150" y="4922071"/>
            <a:ext cx="4970302" cy="3207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accent1"/>
              </a:buClr>
              <a:buSzPts val="1600"/>
              <a:buFont typeface="Rubik Light"/>
              <a:buNone/>
              <a:defRPr sz="1600" b="1" i="0" u="none" strike="noStrike" cap="none">
                <a:solidFill>
                  <a:schemeClr val="accent1"/>
                </a:solidFill>
                <a:latin typeface="Rubik Light"/>
                <a:ea typeface="Rubik Light"/>
                <a:cs typeface="Rubik Light"/>
                <a:sym typeface="Rubik Light"/>
              </a:defRPr>
            </a:lvl1pPr>
            <a:lvl2pPr marL="914400" marR="0" lvl="1"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2pPr>
            <a:lvl3pPr marL="1371600" marR="0" lvl="2"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3pPr>
            <a:lvl4pPr marL="1828800" marR="0" lvl="3"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4pPr>
            <a:lvl5pPr marL="2286000" marR="0" lvl="4" indent="-228600" algn="l" rtl="0">
              <a:lnSpc>
                <a:spcPct val="100000"/>
              </a:lnSpc>
              <a:spcBef>
                <a:spcPts val="0"/>
              </a:spcBef>
              <a:spcAft>
                <a:spcPts val="0"/>
              </a:spcAft>
              <a:buClr>
                <a:schemeClr val="accent2"/>
              </a:buClr>
              <a:buSzPts val="2400"/>
              <a:buFont typeface="Rubik Light"/>
              <a:buNone/>
              <a:defRPr sz="2400" b="1" i="0" u="none" strike="noStrike" cap="none">
                <a:solidFill>
                  <a:schemeClr val="accent2"/>
                </a:solidFill>
                <a:latin typeface="Rubik Light"/>
                <a:ea typeface="Rubik Light"/>
                <a:cs typeface="Rubik Light"/>
                <a:sym typeface="Rubik Light"/>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3" name="Google Shape;293;p48"/>
          <p:cNvSpPr/>
          <p:nvPr/>
        </p:nvSpPr>
        <p:spPr>
          <a:xfrm>
            <a:off x="9459009" y="-750734"/>
            <a:ext cx="2096934" cy="2096934"/>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94" name="Google Shape;294;p48"/>
          <p:cNvSpPr txBox="1">
            <a:spLocks noGrp="1"/>
          </p:cNvSpPr>
          <p:nvPr>
            <p:ph type="body" idx="8"/>
          </p:nvPr>
        </p:nvSpPr>
        <p:spPr>
          <a:xfrm>
            <a:off x="9382998" y="53302"/>
            <a:ext cx="2248954" cy="432921"/>
          </a:xfrm>
          <a:prstGeom prst="rect">
            <a:avLst/>
          </a:prstGeom>
          <a:noFill/>
          <a:ln>
            <a:noFill/>
          </a:ln>
        </p:spPr>
        <p:txBody>
          <a:bodyPr spcFirstLastPara="1" wrap="square" lIns="91425" tIns="45700" rIns="91425" bIns="0" anchor="b" anchorCtr="1"/>
          <a:lstStyle>
            <a:lvl1pPr marL="457200" marR="0" lvl="0" indent="-228600" algn="ctr" rtl="0">
              <a:lnSpc>
                <a:spcPct val="100000"/>
              </a:lnSpc>
              <a:spcBef>
                <a:spcPts val="0"/>
              </a:spcBef>
              <a:spcAft>
                <a:spcPts val="0"/>
              </a:spcAft>
              <a:buClr>
                <a:schemeClr val="lt1"/>
              </a:buClr>
              <a:buSzPts val="1600"/>
              <a:buFont typeface="Rubik"/>
              <a:buNone/>
              <a:defRPr sz="1600" b="1" i="0" u="none" strike="noStrike" cap="none">
                <a:solidFill>
                  <a:schemeClr val="lt1"/>
                </a:solidFill>
                <a:latin typeface="Rubik"/>
                <a:ea typeface="Rubik"/>
                <a:cs typeface="Rubik"/>
                <a:sym typeface="Rubik"/>
              </a:defRPr>
            </a:lvl1pPr>
            <a:lvl2pPr marL="914400" marR="0" lvl="1"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5" name="Google Shape;295;p48"/>
          <p:cNvSpPr txBox="1">
            <a:spLocks noGrp="1"/>
          </p:cNvSpPr>
          <p:nvPr>
            <p:ph type="body" idx="9"/>
          </p:nvPr>
        </p:nvSpPr>
        <p:spPr>
          <a:xfrm>
            <a:off x="9366065" y="503840"/>
            <a:ext cx="2282820" cy="68580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lt1"/>
              </a:buClr>
              <a:buSzPts val="1400"/>
              <a:buFont typeface="Rubik"/>
              <a:buNone/>
              <a:defRPr sz="1400" b="0" i="0" u="none" strike="noStrike" cap="none">
                <a:solidFill>
                  <a:schemeClr val="lt1"/>
                </a:solidFill>
                <a:latin typeface="Rubik"/>
                <a:ea typeface="Rubik"/>
                <a:cs typeface="Rubik"/>
                <a:sym typeface="Rubik"/>
              </a:defRPr>
            </a:lvl1pPr>
            <a:lvl2pPr marL="914400" marR="0" lvl="1"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2pPr>
            <a:lvl3pPr marL="1371600" marR="0" lvl="2"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3pPr>
            <a:lvl4pPr marL="1828800" marR="0" lvl="3"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4pPr>
            <a:lvl5pPr marL="2286000" marR="0" lvl="4" indent="-22860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extLst>
    <p:ext uri="{DCECCB84-F9BA-43D5-87BE-67443E8EF086}">
      <p15:sldGuideLst xmlns:p15="http://schemas.microsoft.com/office/powerpoint/2012/main">
        <p15:guide id="1" orient="horz" pos="576">
          <p15:clr>
            <a:srgbClr val="FBAE40"/>
          </p15:clr>
        </p15:guide>
        <p15:guide id="2" orient="horz" pos="1706">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20_פריסה מותאמת אישית">
  <p:cSld name="20_פריסה מותאמת אישית">
    <p:bg>
      <p:bgPr>
        <a:solidFill>
          <a:schemeClr val="lt1"/>
        </a:solidFill>
        <a:effectLst/>
      </p:bgPr>
    </p:bg>
    <p:spTree>
      <p:nvGrpSpPr>
        <p:cNvPr id="1" name="Shape 296"/>
        <p:cNvGrpSpPr/>
        <p:nvPr/>
      </p:nvGrpSpPr>
      <p:grpSpPr>
        <a:xfrm>
          <a:off x="0" y="0"/>
          <a:ext cx="0" cy="0"/>
          <a:chOff x="0" y="0"/>
          <a:chExt cx="0" cy="0"/>
        </a:xfrm>
      </p:grpSpPr>
      <p:sp>
        <p:nvSpPr>
          <p:cNvPr id="297" name="Google Shape;297;p49"/>
          <p:cNvSpPr txBox="1">
            <a:spLocks noGrp="1"/>
          </p:cNvSpPr>
          <p:nvPr>
            <p:ph type="body" idx="1"/>
          </p:nvPr>
        </p:nvSpPr>
        <p:spPr>
          <a:xfrm>
            <a:off x="882395" y="3657527"/>
            <a:ext cx="2313963" cy="2200663"/>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8" name="Google Shape;298;p49"/>
          <p:cNvSpPr txBox="1">
            <a:spLocks noGrp="1"/>
          </p:cNvSpPr>
          <p:nvPr>
            <p:ph type="body" idx="2"/>
          </p:nvPr>
        </p:nvSpPr>
        <p:spPr>
          <a:xfrm>
            <a:off x="3693276" y="3657527"/>
            <a:ext cx="2313963" cy="2200663"/>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49"/>
          <p:cNvSpPr txBox="1">
            <a:spLocks noGrp="1"/>
          </p:cNvSpPr>
          <p:nvPr>
            <p:ph type="body" idx="3"/>
          </p:nvPr>
        </p:nvSpPr>
        <p:spPr>
          <a:xfrm>
            <a:off x="6507981" y="3657527"/>
            <a:ext cx="2313963" cy="2200663"/>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0" name="Google Shape;300;p49"/>
          <p:cNvSpPr txBox="1">
            <a:spLocks noGrp="1"/>
          </p:cNvSpPr>
          <p:nvPr>
            <p:ph type="body" idx="4"/>
          </p:nvPr>
        </p:nvSpPr>
        <p:spPr>
          <a:xfrm>
            <a:off x="9337100" y="3657526"/>
            <a:ext cx="2313963" cy="2200663"/>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C0F3"/>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1" name="Google Shape;301;p49"/>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None/>
              <a:defRPr sz="1800">
                <a:solidFill>
                  <a:srgbClr val="4F4F4F"/>
                </a:solidFill>
                <a:latin typeface="Arial"/>
                <a:ea typeface="Arial"/>
                <a:cs typeface="Arial"/>
                <a:sym typeface="Arial"/>
              </a:defRPr>
            </a:lvl1pPr>
            <a:lvl2pPr marL="0" marR="0" lvl="1" indent="0" algn="l" rtl="1">
              <a:spcBef>
                <a:spcPts val="0"/>
              </a:spcBef>
              <a:buNone/>
              <a:defRPr sz="1800">
                <a:solidFill>
                  <a:srgbClr val="4F4F4F"/>
                </a:solidFill>
                <a:latin typeface="Arial"/>
                <a:ea typeface="Arial"/>
                <a:cs typeface="Arial"/>
                <a:sym typeface="Arial"/>
              </a:defRPr>
            </a:lvl2pPr>
            <a:lvl3pPr marL="0" marR="0" lvl="2" indent="0" algn="l" rtl="1">
              <a:spcBef>
                <a:spcPts val="0"/>
              </a:spcBef>
              <a:buNone/>
              <a:defRPr sz="1800">
                <a:solidFill>
                  <a:srgbClr val="4F4F4F"/>
                </a:solidFill>
                <a:latin typeface="Arial"/>
                <a:ea typeface="Arial"/>
                <a:cs typeface="Arial"/>
                <a:sym typeface="Arial"/>
              </a:defRPr>
            </a:lvl3pPr>
            <a:lvl4pPr marL="0" marR="0" lvl="3" indent="0" algn="l" rtl="1">
              <a:spcBef>
                <a:spcPts val="0"/>
              </a:spcBef>
              <a:buNone/>
              <a:defRPr sz="1800">
                <a:solidFill>
                  <a:srgbClr val="4F4F4F"/>
                </a:solidFill>
                <a:latin typeface="Arial"/>
                <a:ea typeface="Arial"/>
                <a:cs typeface="Arial"/>
                <a:sym typeface="Arial"/>
              </a:defRPr>
            </a:lvl4pPr>
            <a:lvl5pPr marL="0" marR="0" lvl="4" indent="0" algn="l" rtl="1">
              <a:spcBef>
                <a:spcPts val="0"/>
              </a:spcBef>
              <a:buNone/>
              <a:defRPr sz="1800">
                <a:solidFill>
                  <a:srgbClr val="4F4F4F"/>
                </a:solidFill>
                <a:latin typeface="Arial"/>
                <a:ea typeface="Arial"/>
                <a:cs typeface="Arial"/>
                <a:sym typeface="Arial"/>
              </a:defRPr>
            </a:lvl5pPr>
            <a:lvl6pPr marL="0" marR="0" lvl="5" indent="0" algn="l" rtl="1">
              <a:spcBef>
                <a:spcPts val="0"/>
              </a:spcBef>
              <a:buNone/>
              <a:defRPr sz="1800">
                <a:solidFill>
                  <a:srgbClr val="4F4F4F"/>
                </a:solidFill>
                <a:latin typeface="Arial"/>
                <a:ea typeface="Arial"/>
                <a:cs typeface="Arial"/>
                <a:sym typeface="Arial"/>
              </a:defRPr>
            </a:lvl6pPr>
            <a:lvl7pPr marL="0" marR="0" lvl="6" indent="0" algn="l" rtl="1">
              <a:spcBef>
                <a:spcPts val="0"/>
              </a:spcBef>
              <a:buNone/>
              <a:defRPr sz="1800">
                <a:solidFill>
                  <a:srgbClr val="4F4F4F"/>
                </a:solidFill>
                <a:latin typeface="Arial"/>
                <a:ea typeface="Arial"/>
                <a:cs typeface="Arial"/>
                <a:sym typeface="Arial"/>
              </a:defRPr>
            </a:lvl7pPr>
            <a:lvl8pPr marL="0" marR="0" lvl="7" indent="0" algn="l" rtl="1">
              <a:spcBef>
                <a:spcPts val="0"/>
              </a:spcBef>
              <a:buNone/>
              <a:defRPr sz="1800">
                <a:solidFill>
                  <a:srgbClr val="4F4F4F"/>
                </a:solidFill>
                <a:latin typeface="Arial"/>
                <a:ea typeface="Arial"/>
                <a:cs typeface="Arial"/>
                <a:sym typeface="Arial"/>
              </a:defRPr>
            </a:lvl8pPr>
            <a:lvl9pPr marL="0" marR="0" lvl="8" indent="0" algn="l" rtl="1">
              <a:spcBef>
                <a:spcPts val="0"/>
              </a:spcBef>
              <a:buNone/>
              <a:defRPr sz="1800">
                <a:solidFill>
                  <a:srgbClr val="4F4F4F"/>
                </a:solidFill>
                <a:latin typeface="Arial"/>
                <a:ea typeface="Arial"/>
                <a:cs typeface="Arial"/>
                <a:sym typeface="Arial"/>
              </a:defRPr>
            </a:lvl9pPr>
          </a:lstStyle>
          <a:p>
            <a:pPr marL="0" lvl="0" indent="0" algn="l" rtl="1">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7"/>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2"/>
            <a:ext cx="2743200" cy="365125"/>
          </a:xfrm>
          <a:prstGeom prst="rect">
            <a:avLst/>
          </a:prstGeom>
        </p:spPr>
        <p:txBody>
          <a:bodyPr/>
          <a:lstStyle/>
          <a:p>
            <a:fld id="{5F294332-43C9-9846-9C92-B3C543C48E86}" type="datetimeFigureOut">
              <a:rPr lang="en-US" smtClean="0"/>
              <a:t>11/26/18</a:t>
            </a:fld>
            <a:endParaRPr lang="en-US"/>
          </a:p>
        </p:txBody>
      </p:sp>
      <p:sp>
        <p:nvSpPr>
          <p:cNvPr id="6" name="Footer Placeholder 5"/>
          <p:cNvSpPr>
            <a:spLocks noGrp="1"/>
          </p:cNvSpPr>
          <p:nvPr>
            <p:ph type="ftr" sz="quarter" idx="11"/>
          </p:nvPr>
        </p:nvSpPr>
        <p:spPr>
          <a:xfrm>
            <a:off x="4038600" y="6356352"/>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ACE2C27-A769-4BFF-A7D8-B959CEAF63DB}" type="slidenum">
              <a:rPr lang="en-US" smtClean="0"/>
              <a:pPr/>
              <a:t>‹#›</a:t>
            </a:fld>
            <a:endParaRPr lang="en-US"/>
          </a:p>
        </p:txBody>
      </p:sp>
    </p:spTree>
    <p:extLst>
      <p:ext uri="{BB962C8B-B14F-4D97-AF65-F5344CB8AC3E}">
        <p14:creationId xmlns:p14="http://schemas.microsoft.com/office/powerpoint/2010/main" val="7015646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פריסה מותאמת אישית">
  <p:cSld name="1_פריסה מותאמת אישית">
    <p:bg>
      <p:bgPr>
        <a:solidFill>
          <a:schemeClr val="lt1"/>
        </a:solidFill>
        <a:effectLst/>
      </p:bgPr>
    </p:bg>
    <p:spTree>
      <p:nvGrpSpPr>
        <p:cNvPr id="1" name="Shape 31"/>
        <p:cNvGrpSpPr/>
        <p:nvPr/>
      </p:nvGrpSpPr>
      <p:grpSpPr>
        <a:xfrm>
          <a:off x="0" y="0"/>
          <a:ext cx="0" cy="0"/>
          <a:chOff x="0" y="0"/>
          <a:chExt cx="0" cy="0"/>
        </a:xfrm>
      </p:grpSpPr>
      <p:pic>
        <p:nvPicPr>
          <p:cNvPr id="32" name="Google Shape;32;p6" descr="Z:\favorits\GigaSpaces\sent to arik\jpg\ppt grid_213.jpg"/>
          <p:cNvPicPr preferRelativeResize="0"/>
          <p:nvPr/>
        </p:nvPicPr>
        <p:blipFill rotWithShape="1">
          <a:blip r:embed="rId2">
            <a:alphaModFix/>
          </a:blip>
          <a:srcRect l="9149"/>
          <a:stretch/>
        </p:blipFill>
        <p:spPr>
          <a:xfrm>
            <a:off x="1115367" y="4413"/>
            <a:ext cx="11076633" cy="6853587"/>
          </a:xfrm>
          <a:prstGeom prst="rect">
            <a:avLst/>
          </a:prstGeom>
          <a:noFill/>
          <a:ln>
            <a:noFill/>
          </a:ln>
        </p:spPr>
      </p:pic>
      <p:sp>
        <p:nvSpPr>
          <p:cNvPr id="33" name="Google Shape;33;p6"/>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34" name="Google Shape;34;p6" descr="Z:\favorits\GigaSpaces\sent to arik\new_png\logo-gigaspaces.png"/>
          <p:cNvPicPr preferRelativeResize="0"/>
          <p:nvPr/>
        </p:nvPicPr>
        <p:blipFill rotWithShape="1">
          <a:blip r:embed="rId3">
            <a:alphaModFix/>
          </a:blip>
          <a:srcRect r="80063"/>
          <a:stretch/>
        </p:blipFill>
        <p:spPr>
          <a:xfrm>
            <a:off x="413210" y="354682"/>
            <a:ext cx="571528" cy="573340"/>
          </a:xfrm>
          <a:prstGeom prst="rect">
            <a:avLst/>
          </a:prstGeom>
          <a:noFill/>
          <a:ln>
            <a:noFill/>
          </a:ln>
        </p:spPr>
      </p:pic>
      <p:sp>
        <p:nvSpPr>
          <p:cNvPr id="35" name="Google Shape;35;p6"/>
          <p:cNvSpPr txBox="1">
            <a:spLocks noGrp="1"/>
          </p:cNvSpPr>
          <p:nvPr>
            <p:ph type="body" idx="1"/>
          </p:nvPr>
        </p:nvSpPr>
        <p:spPr>
          <a:xfrm>
            <a:off x="1065402" y="2701255"/>
            <a:ext cx="8560919"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36" name="Google Shape;36;p6"/>
          <p:cNvSpPr txBox="1">
            <a:spLocks noGrp="1"/>
          </p:cNvSpPr>
          <p:nvPr>
            <p:ph type="title"/>
          </p:nvPr>
        </p:nvSpPr>
        <p:spPr>
          <a:xfrm>
            <a:off x="1072975" y="1713363"/>
            <a:ext cx="8557261"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7"/>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2"/>
            <a:ext cx="2743200" cy="365125"/>
          </a:xfrm>
          <a:prstGeom prst="rect">
            <a:avLst/>
          </a:prstGeom>
        </p:spPr>
        <p:txBody>
          <a:bodyPr/>
          <a:lstStyle/>
          <a:p>
            <a:fld id="{5F294332-43C9-9846-9C92-B3C543C48E86}" type="datetimeFigureOut">
              <a:rPr lang="en-US" smtClean="0"/>
              <a:t>11/26/18</a:t>
            </a:fld>
            <a:endParaRPr lang="en-US"/>
          </a:p>
        </p:txBody>
      </p:sp>
      <p:sp>
        <p:nvSpPr>
          <p:cNvPr id="4" name="Footer Placeholder 3"/>
          <p:cNvSpPr>
            <a:spLocks noGrp="1"/>
          </p:cNvSpPr>
          <p:nvPr>
            <p:ph type="ftr" sz="quarter" idx="11"/>
          </p:nvPr>
        </p:nvSpPr>
        <p:spPr>
          <a:xfrm>
            <a:off x="4038600" y="6356352"/>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C7C6A67F-954C-422D-9DC5-5D9FC15A46A9}" type="slidenum">
              <a:rPr lang="en-US" smtClean="0"/>
              <a:pPr/>
              <a:t>‹#›</a:t>
            </a:fld>
            <a:endParaRPr lang="en-US"/>
          </a:p>
        </p:txBody>
      </p:sp>
    </p:spTree>
    <p:extLst>
      <p:ext uri="{BB962C8B-B14F-4D97-AF65-F5344CB8AC3E}">
        <p14:creationId xmlns:p14="http://schemas.microsoft.com/office/powerpoint/2010/main" val="716962042"/>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6_פריסה מותאמת אישית">
  <p:cSld name="6_פריסה מותאמת אישית">
    <p:bg>
      <p:bgPr>
        <a:solidFill>
          <a:schemeClr val="lt1"/>
        </a:solidFill>
        <a:effectLst/>
      </p:bgPr>
    </p:bg>
    <p:spTree>
      <p:nvGrpSpPr>
        <p:cNvPr id="1" name="Shape 37"/>
        <p:cNvGrpSpPr/>
        <p:nvPr/>
      </p:nvGrpSpPr>
      <p:grpSpPr>
        <a:xfrm>
          <a:off x="0" y="0"/>
          <a:ext cx="0" cy="0"/>
          <a:chOff x="0" y="0"/>
          <a:chExt cx="0" cy="0"/>
        </a:xfrm>
      </p:grpSpPr>
      <p:sp>
        <p:nvSpPr>
          <p:cNvPr id="38" name="Google Shape;38;p7"/>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sp>
        <p:nvSpPr>
          <p:cNvPr id="39" name="Google Shape;39;p7"/>
          <p:cNvSpPr txBox="1">
            <a:spLocks noGrp="1"/>
          </p:cNvSpPr>
          <p:nvPr>
            <p:ph type="title"/>
          </p:nvPr>
        </p:nvSpPr>
        <p:spPr>
          <a:xfrm>
            <a:off x="1982774" y="1713363"/>
            <a:ext cx="7939550"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
        <p:nvSpPr>
          <p:cNvPr id="40" name="Google Shape;40;p7"/>
          <p:cNvSpPr txBox="1">
            <a:spLocks noGrp="1"/>
          </p:cNvSpPr>
          <p:nvPr>
            <p:ph type="body" idx="1"/>
          </p:nvPr>
        </p:nvSpPr>
        <p:spPr>
          <a:xfrm>
            <a:off x="1982774" y="3084089"/>
            <a:ext cx="2313963" cy="2200663"/>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41" name="Google Shape;41;p7"/>
          <p:cNvSpPr txBox="1">
            <a:spLocks noGrp="1"/>
          </p:cNvSpPr>
          <p:nvPr>
            <p:ph type="body" idx="2"/>
          </p:nvPr>
        </p:nvSpPr>
        <p:spPr>
          <a:xfrm>
            <a:off x="4793655" y="3084089"/>
            <a:ext cx="2313963" cy="2200663"/>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42" name="Google Shape;42;p7"/>
          <p:cNvSpPr txBox="1">
            <a:spLocks noGrp="1"/>
          </p:cNvSpPr>
          <p:nvPr>
            <p:ph type="body" idx="3"/>
          </p:nvPr>
        </p:nvSpPr>
        <p:spPr>
          <a:xfrm>
            <a:off x="7608360" y="3084089"/>
            <a:ext cx="2313963" cy="2200663"/>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0_פריסה מותאמת אישית">
  <p:cSld name="10_פריסה מותאמת אישית">
    <p:bg>
      <p:bgPr>
        <a:solidFill>
          <a:schemeClr val="lt1"/>
        </a:solidFill>
        <a:effectLst/>
      </p:bgPr>
    </p:bg>
    <p:spTree>
      <p:nvGrpSpPr>
        <p:cNvPr id="1" name="Shape 43"/>
        <p:cNvGrpSpPr/>
        <p:nvPr/>
      </p:nvGrpSpPr>
      <p:grpSpPr>
        <a:xfrm>
          <a:off x="0" y="0"/>
          <a:ext cx="0" cy="0"/>
          <a:chOff x="0" y="0"/>
          <a:chExt cx="0" cy="0"/>
        </a:xfrm>
      </p:grpSpPr>
      <p:sp>
        <p:nvSpPr>
          <p:cNvPr id="44" name="Google Shape;44;p8"/>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45" name="Google Shape;45;p8"/>
          <p:cNvSpPr txBox="1">
            <a:spLocks noGrp="1"/>
          </p:cNvSpPr>
          <p:nvPr>
            <p:ph type="body" idx="1"/>
          </p:nvPr>
        </p:nvSpPr>
        <p:spPr>
          <a:xfrm>
            <a:off x="1065402" y="2701255"/>
            <a:ext cx="10063516" cy="2894202"/>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46" name="Google Shape;46;p8"/>
          <p:cNvSpPr txBox="1">
            <a:spLocks noGrp="1"/>
          </p:cNvSpPr>
          <p:nvPr>
            <p:ph type="title"/>
          </p:nvPr>
        </p:nvSpPr>
        <p:spPr>
          <a:xfrm>
            <a:off x="1072975" y="1713363"/>
            <a:ext cx="10059216"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1_פריסה מותאמת אישית">
  <p:cSld name="11_פריסה מותאמת אישית">
    <p:bg>
      <p:bgPr>
        <a:solidFill>
          <a:schemeClr val="lt1"/>
        </a:solidFill>
        <a:effectLst/>
      </p:bgPr>
    </p:bg>
    <p:spTree>
      <p:nvGrpSpPr>
        <p:cNvPr id="1" name="Shape 47"/>
        <p:cNvGrpSpPr/>
        <p:nvPr/>
      </p:nvGrpSpPr>
      <p:grpSpPr>
        <a:xfrm>
          <a:off x="0" y="0"/>
          <a:ext cx="0" cy="0"/>
          <a:chOff x="0" y="0"/>
          <a:chExt cx="0" cy="0"/>
        </a:xfrm>
      </p:grpSpPr>
      <p:sp>
        <p:nvSpPr>
          <p:cNvPr id="48" name="Google Shape;48;p9"/>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49" name="Google Shape;49;p9"/>
          <p:cNvSpPr txBox="1">
            <a:spLocks noGrp="1"/>
          </p:cNvSpPr>
          <p:nvPr>
            <p:ph type="body" idx="1"/>
          </p:nvPr>
        </p:nvSpPr>
        <p:spPr>
          <a:xfrm>
            <a:off x="1065402" y="1828800"/>
            <a:ext cx="10063516" cy="3766657"/>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00C0F3"/>
              </a:buClr>
              <a:buSzPts val="2400"/>
              <a:buFont typeface="Arial"/>
              <a:buChar char="•"/>
              <a:defRPr sz="2400" b="0" i="0" u="none" strike="noStrike" cap="none">
                <a:solidFill>
                  <a:schemeClr val="lt2"/>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50" name="Google Shape;50;p9"/>
          <p:cNvSpPr txBox="1">
            <a:spLocks noGrp="1"/>
          </p:cNvSpPr>
          <p:nvPr>
            <p:ph type="title"/>
          </p:nvPr>
        </p:nvSpPr>
        <p:spPr>
          <a:xfrm>
            <a:off x="1072975" y="730869"/>
            <a:ext cx="10059216"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000"/>
              <a:buFont typeface="Rubik"/>
              <a:buNone/>
              <a:defRPr sz="3000" b="0" i="0" u="none" strike="noStrike" cap="none">
                <a:solidFill>
                  <a:schemeClr val="accent2"/>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pic>
        <p:nvPicPr>
          <p:cNvPr id="51" name="Google Shape;51;p9" descr="Z:\favorits\GigaSpaces\sent to arik\new_png\logo-gigaspaces.png"/>
          <p:cNvPicPr preferRelativeResize="0"/>
          <p:nvPr/>
        </p:nvPicPr>
        <p:blipFill rotWithShape="1">
          <a:blip r:embed="rId2">
            <a:alphaModFix/>
          </a:blip>
          <a:srcRect r="80063"/>
          <a:stretch/>
        </p:blipFill>
        <p:spPr>
          <a:xfrm>
            <a:off x="413210" y="354682"/>
            <a:ext cx="571528" cy="57334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Full Color BG">
  <p:cSld name="Full Color BG">
    <p:bg>
      <p:bgPr>
        <a:gradFill>
          <a:gsLst>
            <a:gs pos="0">
              <a:schemeClr val="accent1"/>
            </a:gs>
            <a:gs pos="29000">
              <a:schemeClr val="accent1"/>
            </a:gs>
            <a:gs pos="100000">
              <a:schemeClr val="accent2"/>
            </a:gs>
          </a:gsLst>
          <a:lin ang="0" scaled="0"/>
        </a:gradFill>
        <a:effectLst/>
      </p:bgPr>
    </p:bg>
    <p:spTree>
      <p:nvGrpSpPr>
        <p:cNvPr id="1" name="Shape 52"/>
        <p:cNvGrpSpPr/>
        <p:nvPr/>
      </p:nvGrpSpPr>
      <p:grpSpPr>
        <a:xfrm>
          <a:off x="0" y="0"/>
          <a:ext cx="0" cy="0"/>
          <a:chOff x="0" y="0"/>
          <a:chExt cx="0" cy="0"/>
        </a:xfrm>
      </p:grpSpPr>
      <p:sp>
        <p:nvSpPr>
          <p:cNvPr id="53" name="Google Shape;53;p10"/>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54" name="Google Shape;54;p10"/>
          <p:cNvSpPr txBox="1">
            <a:spLocks noGrp="1"/>
          </p:cNvSpPr>
          <p:nvPr>
            <p:ph type="body" idx="1"/>
          </p:nvPr>
        </p:nvSpPr>
        <p:spPr>
          <a:xfrm>
            <a:off x="1065402" y="2701255"/>
            <a:ext cx="10063516" cy="2894202"/>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480"/>
              </a:spcBef>
              <a:spcAft>
                <a:spcPts val="0"/>
              </a:spcAft>
              <a:buClr>
                <a:srgbClr val="00C0F3"/>
              </a:buClr>
              <a:buSzPts val="2400"/>
              <a:buFont typeface="Arial"/>
              <a:buNone/>
              <a:defRPr sz="2400" b="0" i="0" u="none" strike="noStrike" cap="none">
                <a:solidFill>
                  <a:schemeClr val="dk1"/>
                </a:solidFill>
                <a:latin typeface="Rubik Light"/>
                <a:ea typeface="Rubik Light"/>
                <a:cs typeface="Rubik Light"/>
                <a:sym typeface="Rubik Light"/>
              </a:defRPr>
            </a:lvl1pPr>
            <a:lvl2pPr marL="914400" marR="0" lvl="1" indent="-355600" algn="l" rtl="0">
              <a:lnSpc>
                <a:spcPct val="100000"/>
              </a:lnSpc>
              <a:spcBef>
                <a:spcPts val="400"/>
              </a:spcBef>
              <a:spcAft>
                <a:spcPts val="0"/>
              </a:spcAft>
              <a:buClr>
                <a:srgbClr val="00C0F3"/>
              </a:buClr>
              <a:buSzPts val="2000"/>
              <a:buFont typeface="Arial"/>
              <a:buChar char="•"/>
              <a:defRPr sz="2000" b="0" i="0" u="none" strike="noStrike" cap="none">
                <a:solidFill>
                  <a:schemeClr val="lt2"/>
                </a:solidFill>
                <a:latin typeface="Rubik Light"/>
                <a:ea typeface="Rubik Light"/>
                <a:cs typeface="Rubik Light"/>
                <a:sym typeface="Rubik Light"/>
              </a:defRPr>
            </a:lvl2pPr>
            <a:lvl3pPr marL="1371600" marR="0" lvl="2" indent="-342900" algn="l" rtl="0">
              <a:lnSpc>
                <a:spcPct val="100000"/>
              </a:lnSpc>
              <a:spcBef>
                <a:spcPts val="360"/>
              </a:spcBef>
              <a:spcAft>
                <a:spcPts val="0"/>
              </a:spcAft>
              <a:buClr>
                <a:srgbClr val="00C0F3"/>
              </a:buClr>
              <a:buSzPts val="1800"/>
              <a:buFont typeface="Arial"/>
              <a:buChar char="•"/>
              <a:defRPr sz="1800" b="0" i="0" u="none" strike="noStrike" cap="none">
                <a:solidFill>
                  <a:schemeClr val="lt2"/>
                </a:solidFill>
                <a:latin typeface="Rubik Light"/>
                <a:ea typeface="Rubik Light"/>
                <a:cs typeface="Rubik Light"/>
                <a:sym typeface="Rubik Light"/>
              </a:defRPr>
            </a:lvl3pPr>
            <a:lvl4pPr marL="1828800" marR="0" lvl="3"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4pPr>
            <a:lvl5pPr marL="2286000" marR="0" lvl="4" indent="-330200" algn="l" rtl="0">
              <a:lnSpc>
                <a:spcPct val="100000"/>
              </a:lnSpc>
              <a:spcBef>
                <a:spcPts val="320"/>
              </a:spcBef>
              <a:spcAft>
                <a:spcPts val="0"/>
              </a:spcAft>
              <a:buClr>
                <a:srgbClr val="00C0F3"/>
              </a:buClr>
              <a:buSzPts val="1600"/>
              <a:buFont typeface="Arial"/>
              <a:buChar char="•"/>
              <a:defRPr sz="1600" b="0" i="0" u="none" strike="noStrike" cap="none">
                <a:solidFill>
                  <a:schemeClr val="lt2"/>
                </a:solidFill>
                <a:latin typeface="Rubik Light"/>
                <a:ea typeface="Rubik Light"/>
                <a:cs typeface="Rubik Light"/>
                <a:sym typeface="Rubik Light"/>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Rubik Light"/>
                <a:ea typeface="Rubik Light"/>
                <a:cs typeface="Rubik Light"/>
                <a:sym typeface="Rubik Light"/>
              </a:defRPr>
            </a:lvl9pPr>
          </a:lstStyle>
          <a:p>
            <a:endParaRPr/>
          </a:p>
        </p:txBody>
      </p:sp>
      <p:sp>
        <p:nvSpPr>
          <p:cNvPr id="55" name="Google Shape;55;p10"/>
          <p:cNvSpPr txBox="1">
            <a:spLocks noGrp="1"/>
          </p:cNvSpPr>
          <p:nvPr>
            <p:ph type="title"/>
          </p:nvPr>
        </p:nvSpPr>
        <p:spPr>
          <a:xfrm>
            <a:off x="1072975" y="1248414"/>
            <a:ext cx="10059216" cy="905925"/>
          </a:xfrm>
          <a:prstGeom prst="rect">
            <a:avLst/>
          </a:prstGeom>
          <a:noFill/>
          <a:ln>
            <a:noFill/>
          </a:ln>
        </p:spPr>
        <p:txBody>
          <a:bodyPr spcFirstLastPara="1" wrap="square" lIns="91425" tIns="91425" rIns="91425" bIns="91425" anchor="ctr" anchorCtr="0"/>
          <a:lstStyle>
            <a:lvl1pPr marR="0" lvl="0" algn="l" rtl="0">
              <a:lnSpc>
                <a:spcPct val="85000"/>
              </a:lnSpc>
              <a:spcBef>
                <a:spcPts val="0"/>
              </a:spcBef>
              <a:spcAft>
                <a:spcPts val="0"/>
              </a:spcAft>
              <a:buClr>
                <a:schemeClr val="accent2"/>
              </a:buClr>
              <a:buSzPts val="3600"/>
              <a:buFont typeface="Rubik"/>
              <a:buNone/>
              <a:defRPr sz="3600" b="0" i="0" u="none" strike="noStrike" cap="none">
                <a:solidFill>
                  <a:schemeClr val="dk1"/>
                </a:solidFill>
                <a:latin typeface="Rubik"/>
                <a:ea typeface="Rubik"/>
                <a:cs typeface="Rubik"/>
                <a:sym typeface="Rubik"/>
              </a:defRPr>
            </a:lvl1pPr>
            <a:lvl2pPr lvl="1">
              <a:spcBef>
                <a:spcPts val="0"/>
              </a:spcBef>
              <a:spcAft>
                <a:spcPts val="0"/>
              </a:spcAft>
              <a:buSzPts val="1800"/>
              <a:buFont typeface="Arial"/>
              <a:buNone/>
              <a:defRPr sz="1800"/>
            </a:lvl2pPr>
            <a:lvl3pPr lvl="2">
              <a:spcBef>
                <a:spcPts val="0"/>
              </a:spcBef>
              <a:spcAft>
                <a:spcPts val="0"/>
              </a:spcAft>
              <a:buSzPts val="1800"/>
              <a:buFont typeface="Arial"/>
              <a:buNone/>
              <a:defRPr sz="1800"/>
            </a:lvl3pPr>
            <a:lvl4pPr lvl="3">
              <a:spcBef>
                <a:spcPts val="0"/>
              </a:spcBef>
              <a:spcAft>
                <a:spcPts val="0"/>
              </a:spcAft>
              <a:buSzPts val="1800"/>
              <a:buFont typeface="Arial"/>
              <a:buNone/>
              <a:defRPr sz="1800"/>
            </a:lvl4pPr>
            <a:lvl5pPr lvl="4">
              <a:spcBef>
                <a:spcPts val="0"/>
              </a:spcBef>
              <a:spcAft>
                <a:spcPts val="0"/>
              </a:spcAft>
              <a:buSzPts val="1800"/>
              <a:buFont typeface="Arial"/>
              <a:buNone/>
              <a:defRPr sz="1800"/>
            </a:lvl5pPr>
            <a:lvl6pPr lvl="5">
              <a:spcBef>
                <a:spcPts val="0"/>
              </a:spcBef>
              <a:spcAft>
                <a:spcPts val="0"/>
              </a:spcAft>
              <a:buSzPts val="1800"/>
              <a:buFont typeface="Arial"/>
              <a:buNone/>
              <a:defRPr sz="1800"/>
            </a:lvl6pPr>
            <a:lvl7pPr lvl="6">
              <a:spcBef>
                <a:spcPts val="0"/>
              </a:spcBef>
              <a:spcAft>
                <a:spcPts val="0"/>
              </a:spcAft>
              <a:buSzPts val="1800"/>
              <a:buFont typeface="Arial"/>
              <a:buNone/>
              <a:defRPr sz="1800"/>
            </a:lvl7pPr>
            <a:lvl8pPr lvl="7">
              <a:spcBef>
                <a:spcPts val="0"/>
              </a:spcBef>
              <a:spcAft>
                <a:spcPts val="0"/>
              </a:spcAft>
              <a:buSzPts val="1800"/>
              <a:buFont typeface="Arial"/>
              <a:buNone/>
              <a:defRPr sz="1800"/>
            </a:lvl8pPr>
            <a:lvl9pPr lvl="8">
              <a:spcBef>
                <a:spcPts val="0"/>
              </a:spcBef>
              <a:spcAft>
                <a:spcPts val="0"/>
              </a:spcAft>
              <a:buSzPts val="1800"/>
              <a:buFont typeface="Arial"/>
              <a:buNone/>
              <a:defRPr sz="1800"/>
            </a:lvl9pPr>
          </a:lstStyle>
          <a:p>
            <a:endParaRPr/>
          </a:p>
        </p:txBody>
      </p:sp>
      <p:pic>
        <p:nvPicPr>
          <p:cNvPr id="56" name="Google Shape;56;p10" descr="Z:\favorits\GigaSpaces\sent to arik\new_png\logo-gigaspaces.png"/>
          <p:cNvPicPr preferRelativeResize="0"/>
          <p:nvPr/>
        </p:nvPicPr>
        <p:blipFill rotWithShape="1">
          <a:blip r:embed="rId2">
            <a:alphaModFix/>
          </a:blip>
          <a:srcRect r="80063"/>
          <a:stretch/>
        </p:blipFill>
        <p:spPr>
          <a:xfrm>
            <a:off x="413210" y="354682"/>
            <a:ext cx="571528" cy="57334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50" Type="http://schemas.openxmlformats.org/officeDocument/2006/relationships/slideLayout" Target="../slideLayouts/slideLayout50.xml"/><Relationship Id="rId5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sldNum" idx="12"/>
          </p:nvPr>
        </p:nvSpPr>
        <p:spPr>
          <a:xfrm>
            <a:off x="352814" y="6330471"/>
            <a:ext cx="877888" cy="365125"/>
          </a:xfrm>
          <a:prstGeom prst="rect">
            <a:avLst/>
          </a:prstGeom>
          <a:noFill/>
          <a:ln>
            <a:noFill/>
          </a:ln>
        </p:spPr>
        <p:txBody>
          <a:bodyPr spcFirstLastPara="1" wrap="square" lIns="91425" tIns="45700" rIns="91425" bIns="45700" anchor="ctr" anchorCtr="0">
            <a:noAutofit/>
          </a:bodyPr>
          <a:lstStyle>
            <a:lvl1pPr marL="0" marR="0" lvl="0"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1pPr>
            <a:lvl2pPr marL="0" marR="0" lvl="1"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2pPr>
            <a:lvl3pPr marL="0" marR="0" lvl="2"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3pPr>
            <a:lvl4pPr marL="0" marR="0" lvl="3"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4pPr>
            <a:lvl5pPr marL="0" marR="0" lvl="4"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5pPr>
            <a:lvl6pPr marL="0" marR="0" lvl="5"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6pPr>
            <a:lvl7pPr marL="0" marR="0" lvl="6"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7pPr>
            <a:lvl8pPr marL="0" marR="0" lvl="7"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8pPr>
            <a:lvl9pPr marL="0" marR="0" lvl="8" indent="0" algn="l" rtl="1">
              <a:spcBef>
                <a:spcPts val="0"/>
              </a:spcBef>
              <a:buClr>
                <a:srgbClr val="4F4F4F"/>
              </a:buClr>
              <a:buSzPts val="225"/>
              <a:buFont typeface="Rubik Light"/>
              <a:buNone/>
              <a:defRPr sz="900" b="0" i="0" u="none" strike="noStrike" cap="none">
                <a:solidFill>
                  <a:srgbClr val="4F4F4F"/>
                </a:solidFill>
                <a:latin typeface="Rubik Light"/>
                <a:ea typeface="Rubik Light"/>
                <a:cs typeface="Rubik Light"/>
                <a:sym typeface="Rubik Light"/>
              </a:defRPr>
            </a:lvl9pPr>
          </a:lstStyle>
          <a:p>
            <a:pPr marL="0" lvl="0" indent="0" algn="l" rtl="1">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949" r:id="rId49"/>
    <p:sldLayoutId id="2147483950" r:id="rId5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9.jpg"/><Relationship Id="rId4" Type="http://schemas.openxmlformats.org/officeDocument/2006/relationships/image" Target="../media/image20.png"/><Relationship Id="rId5" Type="http://schemas.openxmlformats.org/officeDocument/2006/relationships/image" Target="../media/image21.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1" Type="http://schemas.openxmlformats.org/officeDocument/2006/relationships/slideLayout" Target="../slideLayouts/slideLayout35.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image" Target="../media/image27.tiff"/></Relationships>
</file>

<file path=ppt/slides/_rels/slide16.xml.rels><?xml version="1.0" encoding="UTF-8" standalone="yes"?>
<Relationships xmlns="http://schemas.openxmlformats.org/package/2006/relationships"><Relationship Id="rId11" Type="http://schemas.openxmlformats.org/officeDocument/2006/relationships/image" Target="../media/image36.png"/><Relationship Id="rId12" Type="http://schemas.openxmlformats.org/officeDocument/2006/relationships/image" Target="../media/image37.png"/><Relationship Id="rId13" Type="http://schemas.openxmlformats.org/officeDocument/2006/relationships/image" Target="../media/image38.png"/><Relationship Id="rId14" Type="http://schemas.openxmlformats.org/officeDocument/2006/relationships/image" Target="../media/image39.png"/><Relationship Id="rId15" Type="http://schemas.openxmlformats.org/officeDocument/2006/relationships/image" Target="../media/image40.png"/><Relationship Id="rId16" Type="http://schemas.openxmlformats.org/officeDocument/2006/relationships/image" Target="../media/image41.png"/><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image" Target="../media/image31.png"/><Relationship Id="rId7" Type="http://schemas.openxmlformats.org/officeDocument/2006/relationships/image" Target="../media/image32.png"/><Relationship Id="rId8" Type="http://schemas.openxmlformats.org/officeDocument/2006/relationships/image" Target="../media/image33.png"/><Relationship Id="rId9" Type="http://schemas.openxmlformats.org/officeDocument/2006/relationships/image" Target="../media/image34.png"/><Relationship Id="rId10"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43.tiff"/><Relationship Id="rId4" Type="http://schemas.openxmlformats.org/officeDocument/2006/relationships/image" Target="../media/image44.tiff"/><Relationship Id="rId5" Type="http://schemas.openxmlformats.org/officeDocument/2006/relationships/image" Target="../media/image45.tiff"/><Relationship Id="rId6" Type="http://schemas.openxmlformats.org/officeDocument/2006/relationships/image" Target="../media/image46.tiff"/><Relationship Id="rId7" Type="http://schemas.openxmlformats.org/officeDocument/2006/relationships/image" Target="../media/image47.tiff"/><Relationship Id="rId1" Type="http://schemas.openxmlformats.org/officeDocument/2006/relationships/slideLayout" Target="../slideLayouts/slideLayout49.xml"/><Relationship Id="rId2" Type="http://schemas.openxmlformats.org/officeDocument/2006/relationships/image" Target="../media/image42.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image" Target="../media/image48.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4.xml"/><Relationship Id="rId3" Type="http://schemas.openxmlformats.org/officeDocument/2006/relationships/image" Target="../media/image49.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5.xml"/><Relationship Id="rId3" Type="http://schemas.openxmlformats.org/officeDocument/2006/relationships/image" Target="../media/image50.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image" Target="../media/image51.tiff"/><Relationship Id="rId3" Type="http://schemas.openxmlformats.org/officeDocument/2006/relationships/image" Target="../media/image52.tiff"/></Relationships>
</file>

<file path=ppt/slides/_rels/slide31.xml.rels><?xml version="1.0" encoding="UTF-8" standalone="yes"?>
<Relationships xmlns="http://schemas.openxmlformats.org/package/2006/relationships"><Relationship Id="rId3" Type="http://schemas.openxmlformats.org/officeDocument/2006/relationships/image" Target="../media/image51.tiff"/><Relationship Id="rId4" Type="http://schemas.openxmlformats.org/officeDocument/2006/relationships/image" Target="../media/image52.tiff"/><Relationship Id="rId5" Type="http://schemas.openxmlformats.org/officeDocument/2006/relationships/image" Target="../media/image53.tiff"/><Relationship Id="rId1" Type="http://schemas.openxmlformats.org/officeDocument/2006/relationships/slideLayout" Target="../slideLayouts/slideLayout50.xml"/><Relationship Id="rId2" Type="http://schemas.openxmlformats.org/officeDocument/2006/relationships/notesSlide" Target="../notesSlides/notesSlide20.xml"/></Relationships>
</file>

<file path=ppt/slides/_rels/slide32.xml.rels><?xml version="1.0" encoding="UTF-8" standalone="yes"?>
<Relationships xmlns="http://schemas.openxmlformats.org/package/2006/relationships"><Relationship Id="rId3" Type="http://schemas.openxmlformats.org/officeDocument/2006/relationships/image" Target="../media/image51.tiff"/><Relationship Id="rId4" Type="http://schemas.openxmlformats.org/officeDocument/2006/relationships/image" Target="../media/image52.tiff"/><Relationship Id="rId5" Type="http://schemas.openxmlformats.org/officeDocument/2006/relationships/image" Target="../media/image53.tiff"/><Relationship Id="rId1" Type="http://schemas.openxmlformats.org/officeDocument/2006/relationships/slideLayout" Target="../slideLayouts/slideLayout50.xml"/><Relationship Id="rId2" Type="http://schemas.openxmlformats.org/officeDocument/2006/relationships/notesSlide" Target="../notesSlides/notesSlide21.xml"/></Relationships>
</file>

<file path=ppt/slides/_rels/slide33.xml.rels><?xml version="1.0" encoding="UTF-8" standalone="yes"?>
<Relationships xmlns="http://schemas.openxmlformats.org/package/2006/relationships"><Relationship Id="rId3" Type="http://schemas.openxmlformats.org/officeDocument/2006/relationships/image" Target="../media/image51.tiff"/><Relationship Id="rId4" Type="http://schemas.openxmlformats.org/officeDocument/2006/relationships/image" Target="../media/image52.tiff"/><Relationship Id="rId5" Type="http://schemas.openxmlformats.org/officeDocument/2006/relationships/image" Target="../media/image53.tiff"/><Relationship Id="rId1" Type="http://schemas.openxmlformats.org/officeDocument/2006/relationships/slideLayout" Target="../slideLayouts/slideLayout50.xml"/><Relationship Id="rId2" Type="http://schemas.openxmlformats.org/officeDocument/2006/relationships/notesSlide" Target="../notesSlides/notesSlide22.xml"/></Relationships>
</file>

<file path=ppt/slides/_rels/slide34.xml.rels><?xml version="1.0" encoding="UTF-8" standalone="yes"?>
<Relationships xmlns="http://schemas.openxmlformats.org/package/2006/relationships"><Relationship Id="rId3" Type="http://schemas.openxmlformats.org/officeDocument/2006/relationships/image" Target="../media/image51.tiff"/><Relationship Id="rId4" Type="http://schemas.openxmlformats.org/officeDocument/2006/relationships/image" Target="../media/image52.tiff"/><Relationship Id="rId5" Type="http://schemas.openxmlformats.org/officeDocument/2006/relationships/image" Target="../media/image53.tiff"/><Relationship Id="rId1" Type="http://schemas.openxmlformats.org/officeDocument/2006/relationships/slideLayout" Target="../slideLayouts/slideLayout50.xml"/><Relationship Id="rId2" Type="http://schemas.openxmlformats.org/officeDocument/2006/relationships/notesSlide" Target="../notesSlides/notesSlide23.xml"/></Relationships>
</file>

<file path=ppt/slides/_rels/slide35.xml.rels><?xml version="1.0" encoding="UTF-8" standalone="yes"?>
<Relationships xmlns="http://schemas.openxmlformats.org/package/2006/relationships"><Relationship Id="rId3" Type="http://schemas.openxmlformats.org/officeDocument/2006/relationships/image" Target="../media/image51.tiff"/><Relationship Id="rId4" Type="http://schemas.openxmlformats.org/officeDocument/2006/relationships/image" Target="../media/image52.tiff"/><Relationship Id="rId5" Type="http://schemas.openxmlformats.org/officeDocument/2006/relationships/image" Target="../media/image53.tiff"/><Relationship Id="rId1" Type="http://schemas.openxmlformats.org/officeDocument/2006/relationships/slideLayout" Target="../slideLayouts/slideLayout50.xml"/><Relationship Id="rId2" Type="http://schemas.openxmlformats.org/officeDocument/2006/relationships/notesSlide" Target="../notesSlides/notesSlide2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25.xml"/><Relationship Id="rId3" Type="http://schemas.openxmlformats.org/officeDocument/2006/relationships/image" Target="../media/image54.tif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 Id="rId3" Type="http://schemas.openxmlformats.org/officeDocument/2006/relationships/image" Target="../media/image55.tif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3" Type="http://schemas.openxmlformats.org/officeDocument/2006/relationships/image" Target="../media/image56.tiff"/><Relationship Id="rId4" Type="http://schemas.openxmlformats.org/officeDocument/2006/relationships/image" Target="../media/image57.tiff"/><Relationship Id="rId5" Type="http://schemas.openxmlformats.org/officeDocument/2006/relationships/image" Target="../media/image58.tiff"/><Relationship Id="rId6" Type="http://schemas.openxmlformats.org/officeDocument/2006/relationships/image" Target="../media/image59.tiff"/><Relationship Id="rId7" Type="http://schemas.openxmlformats.org/officeDocument/2006/relationships/image" Target="../media/image51.tiff"/><Relationship Id="rId1" Type="http://schemas.openxmlformats.org/officeDocument/2006/relationships/slideLayout" Target="../slideLayouts/slideLayout49.xml"/><Relationship Id="rId2" Type="http://schemas.openxmlformats.org/officeDocument/2006/relationships/notesSlide" Target="../notesSlides/notesSlide2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xml"/><Relationship Id="rId3" Type="http://schemas.openxmlformats.org/officeDocument/2006/relationships/image" Target="../media/image22.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17"/>
        <p:cNvGrpSpPr/>
        <p:nvPr/>
      </p:nvGrpSpPr>
      <p:grpSpPr>
        <a:xfrm>
          <a:off x="0" y="0"/>
          <a:ext cx="0" cy="0"/>
          <a:chOff x="0" y="0"/>
          <a:chExt cx="0" cy="0"/>
        </a:xfrm>
      </p:grpSpPr>
      <p:pic>
        <p:nvPicPr>
          <p:cNvPr id="1918" name="Google Shape;1918;p308"/>
          <p:cNvPicPr preferRelativeResize="0"/>
          <p:nvPr/>
        </p:nvPicPr>
        <p:blipFill rotWithShape="1">
          <a:blip r:embed="rId3">
            <a:alphaModFix/>
          </a:blip>
          <a:srcRect/>
          <a:stretch/>
        </p:blipFill>
        <p:spPr>
          <a:xfrm flipH="1">
            <a:off x="0" y="0"/>
            <a:ext cx="12192000" cy="6869723"/>
          </a:xfrm>
          <a:prstGeom prst="rect">
            <a:avLst/>
          </a:prstGeom>
          <a:noFill/>
          <a:ln>
            <a:noFill/>
          </a:ln>
        </p:spPr>
      </p:pic>
      <p:pic>
        <p:nvPicPr>
          <p:cNvPr id="1919" name="Google Shape;1919;p308" descr="Z:\favorits\GigaSpaces\sent to arik\new_png\ppt-grid_4-1.png"/>
          <p:cNvPicPr preferRelativeResize="0"/>
          <p:nvPr/>
        </p:nvPicPr>
        <p:blipFill rotWithShape="1">
          <a:blip r:embed="rId4">
            <a:alphaModFix/>
          </a:blip>
          <a:srcRect/>
          <a:stretch/>
        </p:blipFill>
        <p:spPr>
          <a:xfrm>
            <a:off x="0" y="0"/>
            <a:ext cx="12192000" cy="6869722"/>
          </a:xfrm>
          <a:prstGeom prst="rect">
            <a:avLst/>
          </a:prstGeom>
          <a:noFill/>
          <a:ln>
            <a:noFill/>
          </a:ln>
        </p:spPr>
      </p:pic>
      <p:sp>
        <p:nvSpPr>
          <p:cNvPr id="1920" name="Google Shape;1920;p308"/>
          <p:cNvSpPr txBox="1">
            <a:spLocks noGrp="1"/>
          </p:cNvSpPr>
          <p:nvPr>
            <p:ph type="title"/>
          </p:nvPr>
        </p:nvSpPr>
        <p:spPr>
          <a:xfrm>
            <a:off x="0" y="2536466"/>
            <a:ext cx="5589767" cy="4243145"/>
          </a:xfrm>
          <a:prstGeom prst="rect">
            <a:avLst/>
          </a:prstGeom>
          <a:noFill/>
          <a:ln>
            <a:noFill/>
          </a:ln>
        </p:spPr>
        <p:txBody>
          <a:bodyPr spcFirstLastPara="1" wrap="square" lIns="91425" tIns="45700" rIns="91425" bIns="45700" anchor="ctr" anchorCtr="0">
            <a:noAutofit/>
          </a:bodyPr>
          <a:lstStyle/>
          <a:p>
            <a:pPr lvl="0">
              <a:lnSpc>
                <a:spcPct val="125000"/>
              </a:lnSpc>
              <a:buSzPts val="800"/>
            </a:pPr>
            <a:r>
              <a:rPr lang="en-US" sz="3200" dirty="0"/>
              <a:t>Introduction to Apache Spark &amp; Hadoop Ecosystem</a:t>
            </a:r>
            <a:endParaRPr sz="3200" b="1" i="0" u="none" strike="noStrike" cap="none" dirty="0">
              <a:solidFill>
                <a:schemeClr val="dk1"/>
              </a:solidFill>
              <a:latin typeface="Calibri"/>
              <a:ea typeface="Calibri"/>
              <a:cs typeface="Calibri"/>
              <a:sym typeface="Calibri"/>
            </a:endParaRPr>
          </a:p>
        </p:txBody>
      </p:sp>
      <p:pic>
        <p:nvPicPr>
          <p:cNvPr id="1921" name="Google Shape;1921;p308" descr="A close up of a sign  Description generated with very high confidence"/>
          <p:cNvPicPr preferRelativeResize="0"/>
          <p:nvPr/>
        </p:nvPicPr>
        <p:blipFill rotWithShape="1">
          <a:blip r:embed="rId5">
            <a:alphaModFix/>
          </a:blip>
          <a:srcRect/>
          <a:stretch/>
        </p:blipFill>
        <p:spPr>
          <a:xfrm>
            <a:off x="454687" y="393470"/>
            <a:ext cx="2879339" cy="504558"/>
          </a:xfrm>
          <a:prstGeom prst="rect">
            <a:avLst/>
          </a:prstGeom>
          <a:noFill/>
          <a:ln>
            <a:noFill/>
          </a:ln>
        </p:spPr>
      </p:pic>
      <p:sp>
        <p:nvSpPr>
          <p:cNvPr id="1922" name="Google Shape;1922;p308"/>
          <p:cNvSpPr txBox="1"/>
          <p:nvPr/>
        </p:nvSpPr>
        <p:spPr>
          <a:xfrm>
            <a:off x="305248" y="6371346"/>
            <a:ext cx="3772873"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450"/>
              <a:buFont typeface="Rubik Light"/>
              <a:buNone/>
            </a:pPr>
            <a:endParaRPr dirty="0"/>
          </a:p>
          <a:p>
            <a:pPr marL="0" marR="0" lvl="0" indent="0" algn="l" rtl="0">
              <a:lnSpc>
                <a:spcPct val="100000"/>
              </a:lnSpc>
              <a:spcBef>
                <a:spcPts val="0"/>
              </a:spcBef>
              <a:spcAft>
                <a:spcPts val="0"/>
              </a:spcAft>
              <a:buClr>
                <a:srgbClr val="FFFFFF"/>
              </a:buClr>
              <a:buSzPts val="450"/>
              <a:buFont typeface="Rubik Light"/>
              <a:buNone/>
            </a:pPr>
            <a:endParaRPr sz="1800" b="0" i="0" u="none" strike="noStrike" cap="none" dirty="0">
              <a:solidFill>
                <a:srgbClr val="FFFFFF"/>
              </a:solidFill>
              <a:latin typeface="Rubik Light"/>
              <a:ea typeface="Rubik Light"/>
              <a:cs typeface="Rubik Light"/>
              <a:sym typeface="Rubik Light"/>
            </a:endParaRPr>
          </a:p>
        </p:txBody>
      </p:sp>
      <p:sp>
        <p:nvSpPr>
          <p:cNvPr id="1923" name="Google Shape;1923;p308"/>
          <p:cNvSpPr/>
          <p:nvPr/>
        </p:nvSpPr>
        <p:spPr>
          <a:xfrm>
            <a:off x="305248" y="4894869"/>
            <a:ext cx="4989563" cy="156966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lang="en-US" sz="2400" b="0" i="0" u="none" strike="noStrike" cap="none" dirty="0" smtClean="0">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714703"/>
          </a:xfrm>
        </p:spPr>
        <p:txBody>
          <a:bodyPr/>
          <a:lstStyle/>
          <a:p>
            <a:pPr algn="ctr"/>
            <a:r>
              <a:rPr lang="en-US" dirty="0"/>
              <a:t>Map Reduce Overview</a:t>
            </a:r>
          </a:p>
        </p:txBody>
      </p:sp>
      <p:sp>
        <p:nvSpPr>
          <p:cNvPr id="3" name="Content Placeholder 2"/>
          <p:cNvSpPr>
            <a:spLocks noGrp="1"/>
          </p:cNvSpPr>
          <p:nvPr>
            <p:ph idx="1"/>
          </p:nvPr>
        </p:nvSpPr>
        <p:spPr>
          <a:xfrm>
            <a:off x="1721068" y="1378114"/>
            <a:ext cx="9157138" cy="5201361"/>
          </a:xfrm>
        </p:spPr>
        <p:txBody>
          <a:bodyPr>
            <a:normAutofit/>
          </a:bodyPr>
          <a:lstStyle/>
          <a:p>
            <a:r>
              <a:rPr lang="en-US" dirty="0"/>
              <a:t>Programming paradigm built to exploit the parallel nature of HDFS data.</a:t>
            </a:r>
          </a:p>
          <a:p>
            <a:r>
              <a:rPr lang="en-US" dirty="0"/>
              <a:t>Batch mode execution</a:t>
            </a:r>
          </a:p>
          <a:p>
            <a:r>
              <a:rPr lang="pt-BR" dirty="0"/>
              <a:t>Moves program code to data nodes.</a:t>
            </a:r>
          </a:p>
          <a:p>
            <a:endParaRPr lang="pt-BR" dirty="0"/>
          </a:p>
          <a:p>
            <a:pPr marL="0" indent="0">
              <a:buNone/>
            </a:pPr>
            <a:r>
              <a:rPr lang="en-US" dirty="0"/>
              <a:t>Map Reduce Components:</a:t>
            </a:r>
          </a:p>
          <a:p>
            <a:pPr lvl="1"/>
            <a:r>
              <a:rPr lang="en-US" dirty="0"/>
              <a:t>Map Reduce jobs are executed using the Job Manager and the Task Manager.</a:t>
            </a:r>
          </a:p>
          <a:p>
            <a:pPr lvl="1"/>
            <a:r>
              <a:rPr lang="en-US" dirty="0"/>
              <a:t>Job Manager runs on the NameNode.</a:t>
            </a:r>
          </a:p>
          <a:p>
            <a:pPr lvl="2"/>
            <a:r>
              <a:rPr lang="en-US" dirty="0"/>
              <a:t>“Plans” the execution of the job on the task managers</a:t>
            </a:r>
          </a:p>
          <a:p>
            <a:pPr lvl="2"/>
            <a:r>
              <a:rPr lang="en-US" dirty="0"/>
              <a:t>Works with the NameNode</a:t>
            </a:r>
          </a:p>
          <a:p>
            <a:pPr lvl="2"/>
            <a:r>
              <a:rPr lang="en-US" dirty="0"/>
              <a:t>Returns results to client</a:t>
            </a:r>
          </a:p>
          <a:p>
            <a:pPr lvl="1"/>
            <a:r>
              <a:rPr lang="en-US" dirty="0"/>
              <a:t>Task Managers run on each of the Data Nodes</a:t>
            </a:r>
          </a:p>
          <a:p>
            <a:pPr lvl="2"/>
            <a:r>
              <a:rPr lang="en-US" dirty="0"/>
              <a:t>Executes the map and reduce functions</a:t>
            </a:r>
          </a:p>
          <a:p>
            <a:pPr marL="0" indent="0">
              <a:buNone/>
            </a:pPr>
            <a:endParaRPr lang="en-US" dirty="0"/>
          </a:p>
        </p:txBody>
      </p:sp>
    </p:spTree>
    <p:extLst>
      <p:ext uri="{BB962C8B-B14F-4D97-AF65-F5344CB8AC3E}">
        <p14:creationId xmlns:p14="http://schemas.microsoft.com/office/powerpoint/2010/main" val="1592215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Hadoop Cluster Terminology</a:t>
            </a:r>
            <a:endParaRPr lang="en-US" dirty="0"/>
          </a:p>
        </p:txBody>
      </p:sp>
      <p:sp>
        <p:nvSpPr>
          <p:cNvPr id="4" name="Slide Number Placeholder 3"/>
          <p:cNvSpPr>
            <a:spLocks noGrp="1"/>
          </p:cNvSpPr>
          <p:nvPr>
            <p:ph type="sldNum" sz="quarter" idx="12"/>
          </p:nvPr>
        </p:nvSpPr>
        <p:spPr/>
        <p:txBody>
          <a:bodyPr/>
          <a:lstStyle/>
          <a:p>
            <a:fld id="{4ACE2C27-A769-4BFF-A7D8-B959CEAF63DB}" type="slidenum">
              <a:rPr lang="en-US" smtClean="0"/>
              <a:pPr/>
              <a:t>11</a:t>
            </a:fld>
            <a:endParaRPr lang="en-US"/>
          </a:p>
        </p:txBody>
      </p:sp>
      <p:pic>
        <p:nvPicPr>
          <p:cNvPr id="2049" name="Picture 1" descr="age33image1111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57325" y="4666215"/>
            <a:ext cx="1524000" cy="12319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age33image1187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28912" y="4939265"/>
            <a:ext cx="504825" cy="685800"/>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age33image643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31409" y="4232695"/>
            <a:ext cx="1457325" cy="4667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ge33image643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31409" y="3598419"/>
            <a:ext cx="1457325" cy="466725"/>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descr="age33image643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31409" y="4837116"/>
            <a:ext cx="1457325" cy="46672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age33image643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31410" y="5445072"/>
            <a:ext cx="1457325" cy="466725"/>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p:cNvSpPr/>
          <p:nvPr/>
        </p:nvSpPr>
        <p:spPr>
          <a:xfrm>
            <a:off x="7150361" y="4699420"/>
            <a:ext cx="1592132" cy="1231900"/>
          </a:xfrm>
          <a:prstGeom prst="roundRect">
            <a:avLst/>
          </a:prstGeom>
          <a:solidFill>
            <a:schemeClr val="accent2">
              <a:lumMod val="40000"/>
              <a:lumOff val="6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Master Node</a:t>
            </a:r>
          </a:p>
          <a:p>
            <a:pPr algn="ctr"/>
            <a:endParaRPr lang="en-US" dirty="0"/>
          </a:p>
          <a:p>
            <a:pPr algn="ctr"/>
            <a:endParaRPr lang="en-US" dirty="0" smtClean="0"/>
          </a:p>
          <a:p>
            <a:pPr algn="ctr"/>
            <a:endParaRPr lang="en-US" dirty="0"/>
          </a:p>
        </p:txBody>
      </p:sp>
      <p:pic>
        <p:nvPicPr>
          <p:cNvPr id="16" name="Picture 2" descr="age33image1187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64432" y="4939265"/>
            <a:ext cx="504825" cy="6858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1513875" y="4740711"/>
            <a:ext cx="1410899" cy="369332"/>
          </a:xfrm>
          <a:prstGeom prst="rect">
            <a:avLst/>
          </a:prstGeom>
        </p:spPr>
        <p:txBody>
          <a:bodyPr wrap="none">
            <a:spAutoFit/>
          </a:bodyPr>
          <a:lstStyle/>
          <a:p>
            <a:pPr algn="ctr"/>
            <a:r>
              <a:rPr lang="en-US" dirty="0"/>
              <a:t>Master Node</a:t>
            </a:r>
          </a:p>
        </p:txBody>
      </p:sp>
      <p:cxnSp>
        <p:nvCxnSpPr>
          <p:cNvPr id="10" name="Straight Connector 9"/>
          <p:cNvCxnSpPr/>
          <p:nvPr/>
        </p:nvCxnSpPr>
        <p:spPr>
          <a:xfrm>
            <a:off x="3112146" y="5188628"/>
            <a:ext cx="605683" cy="73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3717829" y="3754418"/>
            <a:ext cx="10757" cy="2143697"/>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3717829" y="3754418"/>
            <a:ext cx="6135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3751302" y="4466057"/>
            <a:ext cx="6135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3728586" y="4992634"/>
            <a:ext cx="6135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3746121" y="5678434"/>
            <a:ext cx="6135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450671" y="3741097"/>
            <a:ext cx="10757" cy="2143697"/>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H="1">
            <a:off x="5721327" y="3742889"/>
            <a:ext cx="729345" cy="6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flipH="1" flipV="1">
            <a:off x="5755031" y="4463040"/>
            <a:ext cx="706397" cy="13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5721327" y="5036467"/>
            <a:ext cx="729343" cy="58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flipV="1">
            <a:off x="5721328" y="5676642"/>
            <a:ext cx="740100" cy="1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6461428" y="5274850"/>
            <a:ext cx="661936" cy="7315"/>
          </a:xfrm>
          <a:prstGeom prst="line">
            <a:avLst/>
          </a:prstGeom>
        </p:spPr>
        <p:style>
          <a:lnRef idx="1">
            <a:schemeClr val="accent1"/>
          </a:lnRef>
          <a:fillRef idx="0">
            <a:schemeClr val="accent1"/>
          </a:fillRef>
          <a:effectRef idx="0">
            <a:schemeClr val="accent1"/>
          </a:effectRef>
          <a:fontRef idx="minor">
            <a:schemeClr val="tx1"/>
          </a:fontRef>
        </p:style>
      </p:cxnSp>
      <p:pic>
        <p:nvPicPr>
          <p:cNvPr id="44" name="Picture 2" descr="age33image1187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15863" y="3585504"/>
            <a:ext cx="339168" cy="460757"/>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age33image1187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15863" y="4232695"/>
            <a:ext cx="339168" cy="460757"/>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age33image1187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30678" y="4856663"/>
            <a:ext cx="339168" cy="460757"/>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age33image1187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9568" y="5441537"/>
            <a:ext cx="339168" cy="460757"/>
          </a:xfrm>
          <a:prstGeom prst="rect">
            <a:avLst/>
          </a:prstGeom>
          <a:noFill/>
          <a:extLst>
            <a:ext uri="{909E8E84-426E-40DD-AFC4-6F175D3DCCD1}">
              <a14:hiddenFill xmlns:a14="http://schemas.microsoft.com/office/drawing/2010/main">
                <a:solidFill>
                  <a:srgbClr val="FFFFFF"/>
                </a:solidFill>
              </a14:hiddenFill>
            </a:ext>
          </a:extLst>
        </p:spPr>
      </p:pic>
      <p:sp>
        <p:nvSpPr>
          <p:cNvPr id="30" name="TextBox 29"/>
          <p:cNvSpPr txBox="1"/>
          <p:nvPr/>
        </p:nvSpPr>
        <p:spPr>
          <a:xfrm>
            <a:off x="4465090" y="3706119"/>
            <a:ext cx="1081934" cy="276999"/>
          </a:xfrm>
          <a:prstGeom prst="rect">
            <a:avLst/>
          </a:prstGeom>
          <a:noFill/>
        </p:spPr>
        <p:txBody>
          <a:bodyPr wrap="square" rtlCol="0">
            <a:spAutoFit/>
          </a:bodyPr>
          <a:lstStyle/>
          <a:p>
            <a:r>
              <a:rPr lang="en-US" sz="1200" dirty="0" smtClean="0"/>
              <a:t>Worker Node</a:t>
            </a:r>
            <a:endParaRPr lang="en-US" sz="1200" dirty="0"/>
          </a:p>
        </p:txBody>
      </p:sp>
      <p:sp>
        <p:nvSpPr>
          <p:cNvPr id="49" name="TextBox 48"/>
          <p:cNvSpPr txBox="1"/>
          <p:nvPr/>
        </p:nvSpPr>
        <p:spPr>
          <a:xfrm>
            <a:off x="4465090" y="4331222"/>
            <a:ext cx="1081934" cy="276999"/>
          </a:xfrm>
          <a:prstGeom prst="rect">
            <a:avLst/>
          </a:prstGeom>
          <a:noFill/>
        </p:spPr>
        <p:txBody>
          <a:bodyPr wrap="square" rtlCol="0">
            <a:spAutoFit/>
          </a:bodyPr>
          <a:lstStyle/>
          <a:p>
            <a:r>
              <a:rPr lang="en-US" sz="1200" dirty="0" smtClean="0"/>
              <a:t>Worker Node</a:t>
            </a:r>
            <a:endParaRPr lang="en-US" sz="1200" dirty="0"/>
          </a:p>
        </p:txBody>
      </p:sp>
      <p:sp>
        <p:nvSpPr>
          <p:cNvPr id="50" name="TextBox 49"/>
          <p:cNvSpPr txBox="1"/>
          <p:nvPr/>
        </p:nvSpPr>
        <p:spPr>
          <a:xfrm>
            <a:off x="4434932" y="4925377"/>
            <a:ext cx="1081934" cy="276999"/>
          </a:xfrm>
          <a:prstGeom prst="rect">
            <a:avLst/>
          </a:prstGeom>
          <a:noFill/>
        </p:spPr>
        <p:txBody>
          <a:bodyPr wrap="square" rtlCol="0">
            <a:spAutoFit/>
          </a:bodyPr>
          <a:lstStyle/>
          <a:p>
            <a:r>
              <a:rPr lang="en-US" sz="1200" dirty="0" smtClean="0"/>
              <a:t>Worker Node</a:t>
            </a:r>
            <a:endParaRPr lang="en-US" sz="1200" dirty="0"/>
          </a:p>
        </p:txBody>
      </p:sp>
      <p:sp>
        <p:nvSpPr>
          <p:cNvPr id="51" name="TextBox 50"/>
          <p:cNvSpPr txBox="1"/>
          <p:nvPr/>
        </p:nvSpPr>
        <p:spPr>
          <a:xfrm>
            <a:off x="4424226" y="5528760"/>
            <a:ext cx="1081934" cy="276999"/>
          </a:xfrm>
          <a:prstGeom prst="rect">
            <a:avLst/>
          </a:prstGeom>
          <a:noFill/>
        </p:spPr>
        <p:txBody>
          <a:bodyPr wrap="square" rtlCol="0">
            <a:spAutoFit/>
          </a:bodyPr>
          <a:lstStyle/>
          <a:p>
            <a:r>
              <a:rPr lang="en-US" sz="1200" dirty="0" smtClean="0"/>
              <a:t>Worker Node</a:t>
            </a:r>
            <a:endParaRPr lang="en-US" sz="1200" dirty="0"/>
          </a:p>
        </p:txBody>
      </p:sp>
      <p:sp>
        <p:nvSpPr>
          <p:cNvPr id="34" name="TextBox 33"/>
          <p:cNvSpPr txBox="1"/>
          <p:nvPr/>
        </p:nvSpPr>
        <p:spPr>
          <a:xfrm>
            <a:off x="1321435" y="1441741"/>
            <a:ext cx="8369450" cy="2031325"/>
          </a:xfrm>
          <a:prstGeom prst="rect">
            <a:avLst/>
          </a:prstGeom>
          <a:noFill/>
        </p:spPr>
        <p:txBody>
          <a:bodyPr wrap="square" rtlCol="0">
            <a:spAutoFit/>
          </a:bodyPr>
          <a:lstStyle/>
          <a:p>
            <a:pPr marL="285750" indent="-285750">
              <a:buFont typeface="Arial" charset="0"/>
              <a:buChar char="•"/>
            </a:pPr>
            <a:r>
              <a:rPr lang="en-US" dirty="0"/>
              <a:t>A cluster is a group of </a:t>
            </a:r>
            <a:r>
              <a:rPr lang="en-US" dirty="0" smtClean="0"/>
              <a:t>computers working </a:t>
            </a:r>
            <a:r>
              <a:rPr lang="en-US" dirty="0"/>
              <a:t>together</a:t>
            </a:r>
          </a:p>
          <a:p>
            <a:r>
              <a:rPr lang="en-US" dirty="0" smtClean="0"/>
              <a:t>	– </a:t>
            </a:r>
            <a:r>
              <a:rPr lang="en-US" dirty="0"/>
              <a:t>Provides data storage, data processing, and resource </a:t>
            </a:r>
            <a:r>
              <a:rPr lang="en-US" dirty="0" smtClean="0"/>
              <a:t>management</a:t>
            </a:r>
          </a:p>
          <a:p>
            <a:pPr marL="285750" indent="-285750">
              <a:buFont typeface="Arial" charset="0"/>
              <a:buChar char="•"/>
            </a:pPr>
            <a:r>
              <a:rPr lang="en-US" dirty="0" smtClean="0"/>
              <a:t>A node is an individual computer in the cluster</a:t>
            </a:r>
          </a:p>
          <a:p>
            <a:r>
              <a:rPr lang="en-US" dirty="0" smtClean="0"/>
              <a:t>	– </a:t>
            </a:r>
            <a:r>
              <a:rPr lang="en-US" dirty="0"/>
              <a:t>Master </a:t>
            </a:r>
            <a:r>
              <a:rPr lang="en-US" dirty="0" smtClean="0"/>
              <a:t>nodes manage distribution of work </a:t>
            </a:r>
            <a:r>
              <a:rPr lang="en-US" dirty="0"/>
              <a:t>and data to worker nodes</a:t>
            </a:r>
          </a:p>
          <a:p>
            <a:pPr marL="285750" indent="-285750">
              <a:buFont typeface="Arial" charset="0"/>
              <a:buChar char="•"/>
            </a:pPr>
            <a:r>
              <a:rPr lang="en-US" dirty="0" smtClean="0"/>
              <a:t>A </a:t>
            </a:r>
            <a:r>
              <a:rPr lang="en-US" dirty="0"/>
              <a:t>daemon is a </a:t>
            </a:r>
            <a:r>
              <a:rPr lang="en-US" dirty="0" smtClean="0"/>
              <a:t>program running </a:t>
            </a:r>
            <a:r>
              <a:rPr lang="en-US" dirty="0"/>
              <a:t>on a node</a:t>
            </a:r>
          </a:p>
          <a:p>
            <a:r>
              <a:rPr lang="en-US" dirty="0" smtClean="0"/>
              <a:t>	– </a:t>
            </a:r>
            <a:r>
              <a:rPr lang="en-US" dirty="0"/>
              <a:t>Each performs different functions in the cluster</a:t>
            </a:r>
          </a:p>
          <a:p>
            <a:endParaRPr lang="en-US" dirty="0"/>
          </a:p>
        </p:txBody>
      </p:sp>
    </p:spTree>
    <p:extLst>
      <p:ext uri="{BB962C8B-B14F-4D97-AF65-F5344CB8AC3E}">
        <p14:creationId xmlns:p14="http://schemas.microsoft.com/office/powerpoint/2010/main" val="366552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Cluster Components</a:t>
            </a:r>
            <a:endParaRPr lang="en-US"/>
          </a:p>
        </p:txBody>
      </p:sp>
      <p:sp>
        <p:nvSpPr>
          <p:cNvPr id="4" name="Slide Number Placeholder 3"/>
          <p:cNvSpPr>
            <a:spLocks noGrp="1"/>
          </p:cNvSpPr>
          <p:nvPr>
            <p:ph type="sldNum" sz="quarter" idx="12"/>
          </p:nvPr>
        </p:nvSpPr>
        <p:spPr/>
        <p:txBody>
          <a:bodyPr/>
          <a:lstStyle/>
          <a:p>
            <a:fld id="{4ACE2C27-A769-4BFF-A7D8-B959CEAF63DB}" type="slidenum">
              <a:rPr lang="en-US" smtClean="0"/>
              <a:pPr/>
              <a:t>12</a:t>
            </a:fld>
            <a:endParaRPr lang="en-US"/>
          </a:p>
        </p:txBody>
      </p:sp>
      <p:sp>
        <p:nvSpPr>
          <p:cNvPr id="5" name="Rounded Rectangle 4"/>
          <p:cNvSpPr/>
          <p:nvPr/>
        </p:nvSpPr>
        <p:spPr>
          <a:xfrm>
            <a:off x="5056093" y="2625027"/>
            <a:ext cx="1688951" cy="13984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Processing</a:t>
            </a:r>
            <a:endParaRPr lang="en-US" dirty="0"/>
          </a:p>
        </p:txBody>
      </p:sp>
      <p:sp>
        <p:nvSpPr>
          <p:cNvPr id="9" name="Rounded Rectangle 8"/>
          <p:cNvSpPr/>
          <p:nvPr/>
        </p:nvSpPr>
        <p:spPr>
          <a:xfrm>
            <a:off x="3184263" y="4453665"/>
            <a:ext cx="1731982" cy="1376979"/>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Resource </a:t>
            </a:r>
            <a:r>
              <a:rPr lang="en-US" dirty="0" err="1" smtClean="0"/>
              <a:t>Managment</a:t>
            </a:r>
            <a:endParaRPr lang="en-US" dirty="0"/>
          </a:p>
        </p:txBody>
      </p:sp>
      <p:sp>
        <p:nvSpPr>
          <p:cNvPr id="10" name="Rounded Rectangle 9"/>
          <p:cNvSpPr/>
          <p:nvPr/>
        </p:nvSpPr>
        <p:spPr>
          <a:xfrm>
            <a:off x="7033709" y="4453665"/>
            <a:ext cx="1570616" cy="1344705"/>
          </a:xfrm>
          <a:prstGeom prst="roundRect">
            <a:avLst/>
          </a:prstGeom>
          <a:solidFill>
            <a:srgbClr val="907D9B"/>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Storage</a:t>
            </a:r>
            <a:endParaRPr lang="en-US" dirty="0"/>
          </a:p>
        </p:txBody>
      </p:sp>
      <p:cxnSp>
        <p:nvCxnSpPr>
          <p:cNvPr id="12" name="Straight Arrow Connector 11"/>
          <p:cNvCxnSpPr/>
          <p:nvPr/>
        </p:nvCxnSpPr>
        <p:spPr>
          <a:xfrm flipH="1">
            <a:off x="4055632" y="3324274"/>
            <a:ext cx="1000461" cy="112939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6788076" y="3458825"/>
            <a:ext cx="1030941" cy="9948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0" idx="1"/>
          </p:cNvCxnSpPr>
          <p:nvPr/>
        </p:nvCxnSpPr>
        <p:spPr>
          <a:xfrm flipH="1">
            <a:off x="4959277" y="5126018"/>
            <a:ext cx="2074432" cy="268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1245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5963" y="415636"/>
            <a:ext cx="6179127" cy="1205345"/>
          </a:xfrm>
        </p:spPr>
        <p:txBody>
          <a:bodyPr/>
          <a:lstStyle/>
          <a:p>
            <a:r>
              <a:rPr lang="en-US" dirty="0" smtClean="0"/>
              <a:t>HDFS Basic Concepts</a:t>
            </a:r>
            <a:endParaRPr lang="en-US" dirty="0"/>
          </a:p>
        </p:txBody>
      </p:sp>
      <p:sp>
        <p:nvSpPr>
          <p:cNvPr id="3" name="Content Placeholder 2"/>
          <p:cNvSpPr>
            <a:spLocks noGrp="1"/>
          </p:cNvSpPr>
          <p:nvPr>
            <p:ph idx="1"/>
          </p:nvPr>
        </p:nvSpPr>
        <p:spPr>
          <a:xfrm>
            <a:off x="637309" y="1939636"/>
            <a:ext cx="10307782" cy="3000000"/>
          </a:xfrm>
        </p:spPr>
        <p:txBody>
          <a:bodyPr/>
          <a:lstStyle/>
          <a:p>
            <a:r>
              <a:rPr lang="en-US" dirty="0" smtClean="0"/>
              <a:t>Performs better with a “modest” number of large files</a:t>
            </a:r>
          </a:p>
          <a:p>
            <a:pPr lvl="1"/>
            <a:r>
              <a:rPr lang="en-US" dirty="0" smtClean="0"/>
              <a:t>Millions, rather than billions of files</a:t>
            </a:r>
          </a:p>
          <a:p>
            <a:pPr lvl="1"/>
            <a:r>
              <a:rPr lang="en-US" dirty="0" smtClean="0"/>
              <a:t>Each file typically 100MB or more</a:t>
            </a:r>
          </a:p>
          <a:p>
            <a:r>
              <a:rPr lang="en-US" dirty="0" smtClean="0"/>
              <a:t>Files in HDFS are ”write once”</a:t>
            </a:r>
          </a:p>
          <a:p>
            <a:pPr lvl="1"/>
            <a:r>
              <a:rPr lang="en-US" dirty="0" smtClean="0"/>
              <a:t>No random writes to files are allowed</a:t>
            </a:r>
          </a:p>
          <a:p>
            <a:r>
              <a:rPr lang="en-US" dirty="0" smtClean="0"/>
              <a:t>HDFS is optimized for large streaming reads of files</a:t>
            </a:r>
          </a:p>
          <a:p>
            <a:pPr lvl="1"/>
            <a:r>
              <a:rPr lang="en-US" dirty="0" smtClean="0"/>
              <a:t>Rather than random reads</a:t>
            </a:r>
            <a:endParaRPr lang="en-US" dirty="0"/>
          </a:p>
        </p:txBody>
      </p:sp>
      <p:sp>
        <p:nvSpPr>
          <p:cNvPr id="4" name="Slide Number Placeholder 3"/>
          <p:cNvSpPr>
            <a:spLocks noGrp="1"/>
          </p:cNvSpPr>
          <p:nvPr>
            <p:ph type="sldNum" sz="quarter" idx="12"/>
          </p:nvPr>
        </p:nvSpPr>
        <p:spPr/>
        <p:txBody>
          <a:bodyPr/>
          <a:lstStyle/>
          <a:p>
            <a:fld id="{4ACE2C27-A769-4BFF-A7D8-B959CEAF63DB}" type="slidenum">
              <a:rPr lang="en-US" smtClean="0"/>
              <a:pPr/>
              <a:t>13</a:t>
            </a:fld>
            <a:endParaRPr lang="en-US"/>
          </a:p>
        </p:txBody>
      </p:sp>
    </p:spTree>
    <p:extLst>
      <p:ext uri="{BB962C8B-B14F-4D97-AF65-F5344CB8AC3E}">
        <p14:creationId xmlns:p14="http://schemas.microsoft.com/office/powerpoint/2010/main" val="1021492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Files are Stored</a:t>
            </a:r>
            <a:endParaRPr lang="en-US" dirty="0"/>
          </a:p>
        </p:txBody>
      </p:sp>
      <p:sp>
        <p:nvSpPr>
          <p:cNvPr id="5" name="Slide Number Placeholder 4"/>
          <p:cNvSpPr>
            <a:spLocks noGrp="1"/>
          </p:cNvSpPr>
          <p:nvPr>
            <p:ph type="sldNum" sz="quarter" idx="12"/>
          </p:nvPr>
        </p:nvSpPr>
        <p:spPr/>
        <p:txBody>
          <a:bodyPr/>
          <a:lstStyle/>
          <a:p>
            <a:fld id="{4ACE2C27-A769-4BFF-A7D8-B959CEAF63DB}" type="slidenum">
              <a:rPr lang="en-US" smtClean="0"/>
              <a:pPr/>
              <a:t>14</a:t>
            </a:fld>
            <a:endParaRPr lang="en-US"/>
          </a:p>
        </p:txBody>
      </p:sp>
      <p:grpSp>
        <p:nvGrpSpPr>
          <p:cNvPr id="79" name="Group 78"/>
          <p:cNvGrpSpPr/>
          <p:nvPr/>
        </p:nvGrpSpPr>
        <p:grpSpPr>
          <a:xfrm>
            <a:off x="1247887" y="2337068"/>
            <a:ext cx="9437146" cy="4019284"/>
            <a:chOff x="1097280" y="1389041"/>
            <a:chExt cx="9437146" cy="4019284"/>
          </a:xfrm>
        </p:grpSpPr>
        <p:sp>
          <p:nvSpPr>
            <p:cNvPr id="6" name="Document 5"/>
            <p:cNvSpPr/>
            <p:nvPr/>
          </p:nvSpPr>
          <p:spPr>
            <a:xfrm>
              <a:off x="1097280" y="2323652"/>
              <a:ext cx="1129553" cy="2334409"/>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Very Large Data File</a:t>
              </a:r>
              <a:endParaRPr lang="en-US" dirty="0"/>
            </a:p>
          </p:txBody>
        </p:sp>
        <p:sp>
          <p:nvSpPr>
            <p:cNvPr id="7" name="Left Brace 6"/>
            <p:cNvSpPr/>
            <p:nvPr/>
          </p:nvSpPr>
          <p:spPr>
            <a:xfrm>
              <a:off x="2683193" y="2019667"/>
              <a:ext cx="45719" cy="338865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ectangle 8"/>
            <p:cNvSpPr/>
            <p:nvPr/>
          </p:nvSpPr>
          <p:spPr>
            <a:xfrm>
              <a:off x="3173506" y="2076226"/>
              <a:ext cx="1280160" cy="44106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Block1</a:t>
              </a:r>
              <a:endParaRPr lang="en-US" dirty="0"/>
            </a:p>
          </p:txBody>
        </p:sp>
        <p:sp>
          <p:nvSpPr>
            <p:cNvPr id="10" name="Rectangle 9"/>
            <p:cNvSpPr/>
            <p:nvPr/>
          </p:nvSpPr>
          <p:spPr>
            <a:xfrm>
              <a:off x="3173506" y="2819373"/>
              <a:ext cx="1280160" cy="441063"/>
            </a:xfrm>
            <a:prstGeom prst="rect">
              <a:avLst/>
            </a:prstGeom>
            <a:solidFill>
              <a:srgbClr val="907D9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Block2</a:t>
              </a:r>
              <a:endParaRPr lang="en-US" dirty="0"/>
            </a:p>
          </p:txBody>
        </p:sp>
        <p:sp>
          <p:nvSpPr>
            <p:cNvPr id="11" name="Rectangle 10"/>
            <p:cNvSpPr/>
            <p:nvPr/>
          </p:nvSpPr>
          <p:spPr>
            <a:xfrm>
              <a:off x="3173506" y="4515605"/>
              <a:ext cx="1280160" cy="441063"/>
            </a:xfrm>
            <a:prstGeom prst="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Block4</a:t>
              </a:r>
              <a:endParaRPr lang="en-US" dirty="0"/>
            </a:p>
          </p:txBody>
        </p:sp>
        <p:sp>
          <p:nvSpPr>
            <p:cNvPr id="12" name="Rectangle 11"/>
            <p:cNvSpPr/>
            <p:nvPr/>
          </p:nvSpPr>
          <p:spPr>
            <a:xfrm>
              <a:off x="3173506" y="3667489"/>
              <a:ext cx="1280160" cy="441063"/>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Block3</a:t>
              </a:r>
              <a:endParaRPr lang="en-US" dirty="0"/>
            </a:p>
          </p:txBody>
        </p:sp>
        <p:sp>
          <p:nvSpPr>
            <p:cNvPr id="13" name="Rounded Rectangle 12"/>
            <p:cNvSpPr/>
            <p:nvPr/>
          </p:nvSpPr>
          <p:spPr>
            <a:xfrm>
              <a:off x="5402131" y="1389041"/>
              <a:ext cx="1387737" cy="103273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498949" y="1652170"/>
              <a:ext cx="815789" cy="25193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Block1</a:t>
              </a:r>
              <a:endParaRPr lang="en-US" dirty="0"/>
            </a:p>
          </p:txBody>
        </p:sp>
        <p:sp>
          <p:nvSpPr>
            <p:cNvPr id="15" name="Rectangle 14"/>
            <p:cNvSpPr/>
            <p:nvPr/>
          </p:nvSpPr>
          <p:spPr>
            <a:xfrm>
              <a:off x="5498949" y="2019667"/>
              <a:ext cx="815789" cy="303985"/>
            </a:xfrm>
            <a:prstGeom prst="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Block4</a:t>
              </a:r>
              <a:endParaRPr lang="en-US" dirty="0"/>
            </a:p>
          </p:txBody>
        </p:sp>
        <p:pic>
          <p:nvPicPr>
            <p:cNvPr id="16" name="Picture 2" descr="age33image1187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4738" y="1477711"/>
              <a:ext cx="504825" cy="685800"/>
            </a:xfrm>
            <a:prstGeom prst="rect">
              <a:avLst/>
            </a:prstGeom>
            <a:noFill/>
            <a:extLst>
              <a:ext uri="{909E8E84-426E-40DD-AFC4-6F175D3DCCD1}">
                <a14:hiddenFill xmlns:a14="http://schemas.microsoft.com/office/drawing/2010/main">
                  <a:solidFill>
                    <a:srgbClr val="FFFFFF"/>
                  </a:solidFill>
                </a14:hiddenFill>
              </a:ext>
            </a:extLst>
          </p:spPr>
        </p:pic>
        <p:sp>
          <p:nvSpPr>
            <p:cNvPr id="17" name="Rounded Rectangle 16"/>
            <p:cNvSpPr/>
            <p:nvPr/>
          </p:nvSpPr>
          <p:spPr>
            <a:xfrm>
              <a:off x="7094273" y="2303006"/>
              <a:ext cx="1387737" cy="103273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7191091" y="2566135"/>
              <a:ext cx="815789" cy="25193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Block1</a:t>
              </a:r>
              <a:endParaRPr lang="en-US" dirty="0"/>
            </a:p>
          </p:txBody>
        </p:sp>
        <p:sp>
          <p:nvSpPr>
            <p:cNvPr id="19" name="Rectangle 18"/>
            <p:cNvSpPr/>
            <p:nvPr/>
          </p:nvSpPr>
          <p:spPr>
            <a:xfrm>
              <a:off x="7191091" y="2933632"/>
              <a:ext cx="815789" cy="303985"/>
            </a:xfrm>
            <a:prstGeom prst="rect">
              <a:avLst/>
            </a:prstGeom>
            <a:solidFill>
              <a:srgbClr val="CEA0D5"/>
            </a:solidFill>
            <a:ln>
              <a:solidFill>
                <a:srgbClr val="9B39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Block2</a:t>
              </a:r>
              <a:endParaRPr lang="en-US" dirty="0"/>
            </a:p>
          </p:txBody>
        </p:sp>
        <p:pic>
          <p:nvPicPr>
            <p:cNvPr id="20" name="Picture 2" descr="age33image1187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6880" y="2391676"/>
              <a:ext cx="504825" cy="685800"/>
            </a:xfrm>
            <a:prstGeom prst="rect">
              <a:avLst/>
            </a:prstGeom>
            <a:noFill/>
            <a:extLst>
              <a:ext uri="{909E8E84-426E-40DD-AFC4-6F175D3DCCD1}">
                <a14:hiddenFill xmlns:a14="http://schemas.microsoft.com/office/drawing/2010/main">
                  <a:solidFill>
                    <a:srgbClr val="FFFFFF"/>
                  </a:solidFill>
                </a14:hiddenFill>
              </a:ext>
            </a:extLst>
          </p:spPr>
        </p:pic>
        <p:sp>
          <p:nvSpPr>
            <p:cNvPr id="21" name="Rounded Rectangle 20"/>
            <p:cNvSpPr/>
            <p:nvPr/>
          </p:nvSpPr>
          <p:spPr>
            <a:xfrm>
              <a:off x="5458103" y="3017992"/>
              <a:ext cx="1387737" cy="103273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5531502" y="3082345"/>
              <a:ext cx="815789" cy="25193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Block1</a:t>
              </a:r>
              <a:endParaRPr lang="en-US" dirty="0"/>
            </a:p>
          </p:txBody>
        </p:sp>
        <p:sp>
          <p:nvSpPr>
            <p:cNvPr id="23" name="Rectangle 22"/>
            <p:cNvSpPr/>
            <p:nvPr/>
          </p:nvSpPr>
          <p:spPr>
            <a:xfrm>
              <a:off x="5531502" y="3382366"/>
              <a:ext cx="815789" cy="303985"/>
            </a:xfrm>
            <a:prstGeom prst="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Block4</a:t>
              </a:r>
              <a:endParaRPr lang="en-US" dirty="0"/>
            </a:p>
          </p:txBody>
        </p:sp>
        <p:pic>
          <p:nvPicPr>
            <p:cNvPr id="24" name="Picture 2" descr="age33image1187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0710" y="3106662"/>
              <a:ext cx="504825" cy="685800"/>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p:cNvSpPr/>
            <p:nvPr/>
          </p:nvSpPr>
          <p:spPr>
            <a:xfrm>
              <a:off x="5543211" y="3718593"/>
              <a:ext cx="815789" cy="289207"/>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Block3</a:t>
              </a:r>
              <a:endParaRPr lang="en-US" dirty="0"/>
            </a:p>
          </p:txBody>
        </p:sp>
        <p:sp>
          <p:nvSpPr>
            <p:cNvPr id="27" name="Rounded Rectangle 26"/>
            <p:cNvSpPr/>
            <p:nvPr/>
          </p:nvSpPr>
          <p:spPr>
            <a:xfrm>
              <a:off x="5458103" y="4360164"/>
              <a:ext cx="1387737" cy="103273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531502" y="4424517"/>
              <a:ext cx="815789" cy="25193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Block1</a:t>
              </a:r>
              <a:endParaRPr lang="en-US" dirty="0"/>
            </a:p>
          </p:txBody>
        </p:sp>
        <p:sp>
          <p:nvSpPr>
            <p:cNvPr id="29" name="Rectangle 28"/>
            <p:cNvSpPr/>
            <p:nvPr/>
          </p:nvSpPr>
          <p:spPr>
            <a:xfrm>
              <a:off x="5531502" y="4724538"/>
              <a:ext cx="815789" cy="303985"/>
            </a:xfrm>
            <a:prstGeom prst="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Block4</a:t>
              </a:r>
              <a:endParaRPr lang="en-US" dirty="0"/>
            </a:p>
          </p:txBody>
        </p:sp>
        <p:pic>
          <p:nvPicPr>
            <p:cNvPr id="30" name="Picture 2" descr="age33image1187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0710" y="4448834"/>
              <a:ext cx="504825" cy="685800"/>
            </a:xfrm>
            <a:prstGeom prst="rect">
              <a:avLst/>
            </a:prstGeom>
            <a:noFill/>
            <a:extLst>
              <a:ext uri="{909E8E84-426E-40DD-AFC4-6F175D3DCCD1}">
                <a14:hiddenFill xmlns:a14="http://schemas.microsoft.com/office/drawing/2010/main">
                  <a:solidFill>
                    <a:srgbClr val="FFFFFF"/>
                  </a:solidFill>
                </a14:hiddenFill>
              </a:ext>
            </a:extLst>
          </p:spPr>
        </p:pic>
        <p:sp>
          <p:nvSpPr>
            <p:cNvPr id="31" name="Rectangle 30"/>
            <p:cNvSpPr/>
            <p:nvPr/>
          </p:nvSpPr>
          <p:spPr>
            <a:xfrm>
              <a:off x="5543211" y="5060765"/>
              <a:ext cx="815789" cy="289207"/>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Block3</a:t>
              </a:r>
              <a:endParaRPr lang="en-US" dirty="0"/>
            </a:p>
          </p:txBody>
        </p:sp>
        <p:sp>
          <p:nvSpPr>
            <p:cNvPr id="32" name="Rounded Rectangle 31"/>
            <p:cNvSpPr/>
            <p:nvPr/>
          </p:nvSpPr>
          <p:spPr>
            <a:xfrm>
              <a:off x="7094273" y="3718593"/>
              <a:ext cx="1387737" cy="103273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7191091" y="3981722"/>
              <a:ext cx="815789" cy="25193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Block1</a:t>
              </a:r>
              <a:endParaRPr lang="en-US" dirty="0"/>
            </a:p>
          </p:txBody>
        </p:sp>
        <p:sp>
          <p:nvSpPr>
            <p:cNvPr id="34" name="Rectangle 33"/>
            <p:cNvSpPr/>
            <p:nvPr/>
          </p:nvSpPr>
          <p:spPr>
            <a:xfrm>
              <a:off x="7191091" y="4349219"/>
              <a:ext cx="815789" cy="303985"/>
            </a:xfrm>
            <a:prstGeom prst="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Block4</a:t>
              </a:r>
              <a:endParaRPr lang="en-US" dirty="0"/>
            </a:p>
          </p:txBody>
        </p:sp>
        <p:pic>
          <p:nvPicPr>
            <p:cNvPr id="35" name="Picture 2" descr="age33image1187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6880" y="3807263"/>
              <a:ext cx="504825" cy="685800"/>
            </a:xfrm>
            <a:prstGeom prst="rect">
              <a:avLst/>
            </a:prstGeom>
            <a:noFill/>
            <a:extLst>
              <a:ext uri="{909E8E84-426E-40DD-AFC4-6F175D3DCCD1}">
                <a14:hiddenFill xmlns:a14="http://schemas.microsoft.com/office/drawing/2010/main">
                  <a:solidFill>
                    <a:srgbClr val="FFFFFF"/>
                  </a:solidFill>
                </a14:hiddenFill>
              </a:ext>
            </a:extLst>
          </p:spPr>
        </p:pic>
        <p:sp>
          <p:nvSpPr>
            <p:cNvPr id="36" name="Rounded Rectangle 35"/>
            <p:cNvSpPr/>
            <p:nvPr/>
          </p:nvSpPr>
          <p:spPr>
            <a:xfrm>
              <a:off x="9154758" y="1904104"/>
              <a:ext cx="1379668" cy="32305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smtClean="0"/>
            </a:p>
            <a:p>
              <a:endParaRPr lang="en-US" dirty="0"/>
            </a:p>
            <a:p>
              <a:endParaRPr lang="en-US" dirty="0" smtClean="0"/>
            </a:p>
            <a:p>
              <a:endParaRPr lang="en-US" dirty="0"/>
            </a:p>
            <a:p>
              <a:r>
                <a:rPr lang="en-US" dirty="0" smtClean="0"/>
                <a:t>Name</a:t>
              </a:r>
            </a:p>
            <a:p>
              <a:r>
                <a:rPr lang="en-US" dirty="0" smtClean="0"/>
                <a:t> Node</a:t>
              </a:r>
            </a:p>
            <a:p>
              <a:pPr algn="ctr"/>
              <a:endParaRPr lang="en-US" dirty="0"/>
            </a:p>
            <a:p>
              <a:pPr algn="ctr"/>
              <a:endParaRPr lang="en-US" dirty="0" smtClean="0"/>
            </a:p>
            <a:p>
              <a:endParaRPr lang="en-US" dirty="0"/>
            </a:p>
            <a:p>
              <a:r>
                <a:rPr lang="en-US" dirty="0" err="1" smtClean="0"/>
                <a:t>MetaData</a:t>
              </a:r>
              <a:r>
                <a:rPr lang="en-US" dirty="0" smtClean="0"/>
                <a:t>: Information about files and blocks</a:t>
              </a:r>
              <a:endParaRPr lang="en-US" dirty="0"/>
            </a:p>
            <a:p>
              <a:endParaRPr lang="en-US" dirty="0" smtClean="0"/>
            </a:p>
            <a:p>
              <a:pPr algn="ctr"/>
              <a:endParaRPr lang="en-US" dirty="0"/>
            </a:p>
            <a:p>
              <a:pPr algn="ctr"/>
              <a:endParaRPr lang="en-US" dirty="0" smtClean="0"/>
            </a:p>
            <a:p>
              <a:pPr algn="ctr"/>
              <a:endParaRPr lang="en-US" dirty="0"/>
            </a:p>
            <a:p>
              <a:pPr algn="ctr"/>
              <a:endParaRPr lang="en-US" dirty="0"/>
            </a:p>
          </p:txBody>
        </p:sp>
        <p:pic>
          <p:nvPicPr>
            <p:cNvPr id="37" name="Picture 2" descr="age33image1187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52501" y="2174389"/>
              <a:ext cx="504825" cy="685800"/>
            </a:xfrm>
            <a:prstGeom prst="rect">
              <a:avLst/>
            </a:prstGeom>
            <a:noFill/>
            <a:extLst>
              <a:ext uri="{909E8E84-426E-40DD-AFC4-6F175D3DCCD1}">
                <a14:hiddenFill xmlns:a14="http://schemas.microsoft.com/office/drawing/2010/main">
                  <a:solidFill>
                    <a:srgbClr val="FFFFFF"/>
                  </a:solidFill>
                </a14:hiddenFill>
              </a:ext>
            </a:extLst>
          </p:spPr>
        </p:pic>
        <p:cxnSp>
          <p:nvCxnSpPr>
            <p:cNvPr id="48" name="Straight Arrow Connector 47"/>
            <p:cNvCxnSpPr/>
            <p:nvPr/>
          </p:nvCxnSpPr>
          <p:spPr>
            <a:xfrm>
              <a:off x="5023819" y="1785770"/>
              <a:ext cx="37831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5023819" y="1785770"/>
              <a:ext cx="53047" cy="2792828"/>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5076866" y="4578598"/>
              <a:ext cx="3515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endCxn id="18" idx="1"/>
            </p:cNvCxnSpPr>
            <p:nvPr/>
          </p:nvCxnSpPr>
          <p:spPr>
            <a:xfrm>
              <a:off x="5063481" y="2692102"/>
              <a:ext cx="2127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a:endCxn id="9" idx="3"/>
            </p:cNvCxnSpPr>
            <p:nvPr/>
          </p:nvCxnSpPr>
          <p:spPr>
            <a:xfrm flipH="1">
              <a:off x="4453666" y="2296757"/>
              <a:ext cx="570153" cy="1"/>
            </a:xfrm>
            <a:prstGeom prst="line">
              <a:avLst/>
            </a:prstGeom>
          </p:spPr>
          <p:style>
            <a:lnRef idx="1">
              <a:schemeClr val="dk1"/>
            </a:lnRef>
            <a:fillRef idx="0">
              <a:schemeClr val="dk1"/>
            </a:fillRef>
            <a:effectRef idx="0">
              <a:schemeClr val="dk1"/>
            </a:effectRef>
            <a:fontRef idx="minor">
              <a:schemeClr val="tx1"/>
            </a:fontRef>
          </p:style>
        </p:cxnSp>
        <p:cxnSp>
          <p:nvCxnSpPr>
            <p:cNvPr id="65" name="Straight Arrow Connector 64"/>
            <p:cNvCxnSpPr/>
            <p:nvPr/>
          </p:nvCxnSpPr>
          <p:spPr>
            <a:xfrm flipV="1">
              <a:off x="4697484" y="2196637"/>
              <a:ext cx="702474" cy="5040"/>
            </a:xfrm>
            <a:prstGeom prst="straightConnector1">
              <a:avLst/>
            </a:prstGeom>
            <a:ln>
              <a:solidFill>
                <a:srgbClr val="CEA0D5"/>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a:off x="4652023" y="2219281"/>
              <a:ext cx="7618" cy="2618104"/>
            </a:xfrm>
            <a:prstGeom prst="line">
              <a:avLst/>
            </a:prstGeom>
            <a:ln>
              <a:solidFill>
                <a:srgbClr val="CEA0D5"/>
              </a:solidFill>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flipV="1">
              <a:off x="4656898" y="4845453"/>
              <a:ext cx="702474" cy="5040"/>
            </a:xfrm>
            <a:prstGeom prst="straightConnector1">
              <a:avLst/>
            </a:prstGeom>
            <a:ln>
              <a:solidFill>
                <a:srgbClr val="CEA0D5"/>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a:endCxn id="23" idx="1"/>
            </p:cNvCxnSpPr>
            <p:nvPr/>
          </p:nvCxnSpPr>
          <p:spPr>
            <a:xfrm>
              <a:off x="4591723" y="3528333"/>
              <a:ext cx="939779" cy="6026"/>
            </a:xfrm>
            <a:prstGeom prst="straightConnector1">
              <a:avLst/>
            </a:prstGeom>
            <a:ln>
              <a:solidFill>
                <a:srgbClr val="CEA0D5"/>
              </a:solidFill>
              <a:tailEnd type="triangle"/>
            </a:ln>
          </p:spPr>
          <p:style>
            <a:lnRef idx="1">
              <a:schemeClr val="accent1"/>
            </a:lnRef>
            <a:fillRef idx="0">
              <a:schemeClr val="accent1"/>
            </a:fillRef>
            <a:effectRef idx="0">
              <a:schemeClr val="accent1"/>
            </a:effectRef>
            <a:fontRef idx="minor">
              <a:schemeClr val="tx1"/>
            </a:fontRef>
          </p:style>
        </p:cxnSp>
      </p:grpSp>
      <p:sp>
        <p:nvSpPr>
          <p:cNvPr id="80" name="TextBox 79"/>
          <p:cNvSpPr txBox="1"/>
          <p:nvPr/>
        </p:nvSpPr>
        <p:spPr>
          <a:xfrm>
            <a:off x="1011219" y="1323191"/>
            <a:ext cx="7745506" cy="1477328"/>
          </a:xfrm>
          <a:prstGeom prst="rect">
            <a:avLst/>
          </a:prstGeom>
          <a:noFill/>
        </p:spPr>
        <p:txBody>
          <a:bodyPr wrap="square" rtlCol="0">
            <a:spAutoFit/>
          </a:bodyPr>
          <a:lstStyle/>
          <a:p>
            <a:r>
              <a:rPr lang="en-US" dirty="0"/>
              <a:t>Data files are </a:t>
            </a:r>
            <a:r>
              <a:rPr lang="en-US" dirty="0" smtClean="0"/>
              <a:t>split into </a:t>
            </a:r>
            <a:r>
              <a:rPr lang="en-US" dirty="0"/>
              <a:t>blocks (default 128MB) which are distributed at</a:t>
            </a:r>
          </a:p>
          <a:p>
            <a:r>
              <a:rPr lang="en-US" dirty="0"/>
              <a:t>load time</a:t>
            </a:r>
          </a:p>
          <a:p>
            <a:r>
              <a:rPr lang="en-US" dirty="0" smtClean="0"/>
              <a:t>Each </a:t>
            </a:r>
            <a:r>
              <a:rPr lang="en-US" dirty="0"/>
              <a:t>block is replicated on multiple data nodes (default 3x)</a:t>
            </a:r>
          </a:p>
          <a:p>
            <a:r>
              <a:rPr lang="en-US" dirty="0" smtClean="0"/>
              <a:t>Name Node </a:t>
            </a:r>
            <a:r>
              <a:rPr lang="en-US" dirty="0"/>
              <a:t>stores metadata</a:t>
            </a:r>
          </a:p>
          <a:p>
            <a:endParaRPr lang="en-US" dirty="0"/>
          </a:p>
        </p:txBody>
      </p:sp>
    </p:spTree>
    <p:extLst>
      <p:ext uri="{BB962C8B-B14F-4D97-AF65-F5344CB8AC3E}">
        <p14:creationId xmlns:p14="http://schemas.microsoft.com/office/powerpoint/2010/main" val="15121362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HDFS </a:t>
            </a:r>
            <a:r>
              <a:rPr lang="en-US" dirty="0" err="1"/>
              <a:t>NameNode</a:t>
            </a:r>
            <a:r>
              <a:rPr lang="en-US" dirty="0"/>
              <a:t> Availability</a:t>
            </a:r>
            <a:br>
              <a:rPr lang="en-US" dirty="0"/>
            </a:br>
            <a:endParaRPr lang="en-US" dirty="0"/>
          </a:p>
        </p:txBody>
      </p:sp>
      <p:sp>
        <p:nvSpPr>
          <p:cNvPr id="5" name="Slide Number Placeholder 4"/>
          <p:cNvSpPr>
            <a:spLocks noGrp="1"/>
          </p:cNvSpPr>
          <p:nvPr>
            <p:ph type="sldNum" sz="quarter" idx="12"/>
          </p:nvPr>
        </p:nvSpPr>
        <p:spPr/>
        <p:txBody>
          <a:bodyPr/>
          <a:lstStyle/>
          <a:p>
            <a:fld id="{4ACE2C27-A769-4BFF-A7D8-B959CEAF63DB}" type="slidenum">
              <a:rPr lang="en-US" smtClean="0"/>
              <a:pPr/>
              <a:t>15</a:t>
            </a:fld>
            <a:endParaRPr lang="en-US"/>
          </a:p>
        </p:txBody>
      </p:sp>
      <p:sp>
        <p:nvSpPr>
          <p:cNvPr id="7" name="TextBox 6"/>
          <p:cNvSpPr txBox="1"/>
          <p:nvPr/>
        </p:nvSpPr>
        <p:spPr>
          <a:xfrm>
            <a:off x="1097280" y="1690690"/>
            <a:ext cx="10026127" cy="2862322"/>
          </a:xfrm>
          <a:prstGeom prst="rect">
            <a:avLst/>
          </a:prstGeom>
          <a:noFill/>
        </p:spPr>
        <p:txBody>
          <a:bodyPr wrap="square" rtlCol="0">
            <a:spAutoFit/>
          </a:bodyPr>
          <a:lstStyle/>
          <a:p>
            <a:r>
              <a:rPr lang="en-US" dirty="0"/>
              <a:t>The </a:t>
            </a:r>
            <a:r>
              <a:rPr lang="en-US" dirty="0" err="1"/>
              <a:t>NameNode</a:t>
            </a:r>
            <a:r>
              <a:rPr lang="en-US" dirty="0"/>
              <a:t> daemon must be running at all times</a:t>
            </a:r>
          </a:p>
          <a:p>
            <a:r>
              <a:rPr lang="en-US" dirty="0"/>
              <a:t>– If </a:t>
            </a:r>
            <a:r>
              <a:rPr lang="en-US" dirty="0" err="1"/>
              <a:t>theNameNode</a:t>
            </a:r>
            <a:r>
              <a:rPr lang="en-US" dirty="0"/>
              <a:t> stops, the cluster becomes </a:t>
            </a:r>
            <a:r>
              <a:rPr lang="en-US" dirty="0" smtClean="0"/>
              <a:t>inaccessible</a:t>
            </a:r>
          </a:p>
          <a:p>
            <a:r>
              <a:rPr lang="en-US" dirty="0"/>
              <a:t>HDFS is typically set up </a:t>
            </a:r>
            <a:r>
              <a:rPr lang="en-US" dirty="0" smtClean="0"/>
              <a:t>for High </a:t>
            </a:r>
            <a:endParaRPr lang="en-US" dirty="0"/>
          </a:p>
          <a:p>
            <a:r>
              <a:rPr lang="en-US" dirty="0"/>
              <a:t>Availability</a:t>
            </a:r>
          </a:p>
          <a:p>
            <a:r>
              <a:rPr lang="en-US" dirty="0"/>
              <a:t>– Two </a:t>
            </a:r>
            <a:r>
              <a:rPr lang="en-US" dirty="0" err="1"/>
              <a:t>NameNodes</a:t>
            </a:r>
            <a:r>
              <a:rPr lang="en-US" dirty="0"/>
              <a:t>: Active and Standby</a:t>
            </a:r>
          </a:p>
          <a:p>
            <a:r>
              <a:rPr lang="en-US" dirty="0"/>
              <a:t>– Standby </a:t>
            </a:r>
            <a:r>
              <a:rPr lang="en-US" dirty="0" err="1"/>
              <a:t>NameNode</a:t>
            </a:r>
            <a:r>
              <a:rPr lang="en-US" dirty="0"/>
              <a:t> takes over</a:t>
            </a:r>
          </a:p>
          <a:p>
            <a:r>
              <a:rPr lang="en-US" dirty="0"/>
              <a:t>automatically if Active </a:t>
            </a:r>
            <a:r>
              <a:rPr lang="en-US" dirty="0" err="1"/>
              <a:t>NameNode</a:t>
            </a:r>
            <a:endParaRPr lang="en-US" dirty="0"/>
          </a:p>
          <a:p>
            <a:r>
              <a:rPr lang="en-US" dirty="0"/>
              <a:t>fails</a:t>
            </a:r>
          </a:p>
          <a:p>
            <a:endParaRPr lang="en-US" dirty="0"/>
          </a:p>
          <a:p>
            <a:endParaRPr lang="en-US" dirty="0"/>
          </a:p>
        </p:txBody>
      </p:sp>
      <p:sp>
        <p:nvSpPr>
          <p:cNvPr id="9" name="Rounded Rectangle 8"/>
          <p:cNvSpPr/>
          <p:nvPr/>
        </p:nvSpPr>
        <p:spPr>
          <a:xfrm>
            <a:off x="6142616" y="3001384"/>
            <a:ext cx="1613648" cy="1409251"/>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dirty="0" smtClean="0"/>
              <a:t>Active</a:t>
            </a:r>
          </a:p>
          <a:p>
            <a:r>
              <a:rPr lang="en-US" dirty="0" smtClean="0"/>
              <a:t>Name</a:t>
            </a:r>
          </a:p>
          <a:p>
            <a:r>
              <a:rPr lang="en-US" dirty="0" smtClean="0"/>
              <a:t>Node</a:t>
            </a:r>
            <a:endParaRPr lang="en-US" dirty="0"/>
          </a:p>
        </p:txBody>
      </p:sp>
      <p:sp>
        <p:nvSpPr>
          <p:cNvPr id="10" name="Rounded Rectangle 9"/>
          <p:cNvSpPr/>
          <p:nvPr/>
        </p:nvSpPr>
        <p:spPr>
          <a:xfrm>
            <a:off x="8145331" y="3001384"/>
            <a:ext cx="1613648" cy="1409251"/>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r>
              <a:rPr lang="en-US" dirty="0" smtClean="0"/>
              <a:t>Standby</a:t>
            </a:r>
          </a:p>
          <a:p>
            <a:r>
              <a:rPr lang="en-US" dirty="0" smtClean="0"/>
              <a:t>Name</a:t>
            </a:r>
          </a:p>
          <a:p>
            <a:r>
              <a:rPr lang="en-US" dirty="0" smtClean="0"/>
              <a:t>Node</a:t>
            </a:r>
            <a:endParaRPr lang="en-US" dirty="0"/>
          </a:p>
        </p:txBody>
      </p:sp>
      <p:pic>
        <p:nvPicPr>
          <p:cNvPr id="11" name="Picture 10"/>
          <p:cNvPicPr>
            <a:picLocks noChangeAspect="1"/>
          </p:cNvPicPr>
          <p:nvPr/>
        </p:nvPicPr>
        <p:blipFill>
          <a:blip r:embed="rId2"/>
          <a:stretch>
            <a:fillRect/>
          </a:stretch>
        </p:blipFill>
        <p:spPr>
          <a:xfrm>
            <a:off x="6882302" y="3084728"/>
            <a:ext cx="1032636" cy="1397095"/>
          </a:xfrm>
          <a:prstGeom prst="rect">
            <a:avLst/>
          </a:prstGeom>
        </p:spPr>
      </p:pic>
      <p:pic>
        <p:nvPicPr>
          <p:cNvPr id="12" name="Picture 11"/>
          <p:cNvPicPr>
            <a:picLocks noChangeAspect="1"/>
          </p:cNvPicPr>
          <p:nvPr/>
        </p:nvPicPr>
        <p:blipFill>
          <a:blip r:embed="rId2"/>
          <a:stretch>
            <a:fillRect/>
          </a:stretch>
        </p:blipFill>
        <p:spPr>
          <a:xfrm>
            <a:off x="8956736" y="3077991"/>
            <a:ext cx="1032636" cy="1397095"/>
          </a:xfrm>
          <a:prstGeom prst="rect">
            <a:avLst/>
          </a:prstGeom>
        </p:spPr>
      </p:pic>
    </p:spTree>
    <p:extLst>
      <p:ext uri="{BB962C8B-B14F-4D97-AF65-F5344CB8AC3E}">
        <p14:creationId xmlns:p14="http://schemas.microsoft.com/office/powerpoint/2010/main" val="5351232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68527" y="290957"/>
            <a:ext cx="8921750" cy="711835"/>
          </a:xfrm>
          <a:prstGeom prst="rect">
            <a:avLst/>
          </a:prstGeom>
        </p:spPr>
        <p:txBody>
          <a:bodyPr vert="horz" wrap="square" lIns="0" tIns="0" rIns="0" bIns="0" rtlCol="0">
            <a:spAutoFit/>
          </a:bodyPr>
          <a:lstStyle/>
          <a:p>
            <a:pPr marL="12700">
              <a:lnSpc>
                <a:spcPct val="100000"/>
              </a:lnSpc>
            </a:pPr>
            <a:r>
              <a:rPr b="0" dirty="0">
                <a:solidFill>
                  <a:srgbClr val="696C6E"/>
                </a:solidFill>
                <a:latin typeface="Calibri"/>
                <a:cs typeface="Calibri"/>
              </a:rPr>
              <a:t>HDFS – Hadoop </a:t>
            </a:r>
            <a:r>
              <a:rPr b="0" spc="-5" dirty="0">
                <a:solidFill>
                  <a:srgbClr val="696C6E"/>
                </a:solidFill>
                <a:latin typeface="Calibri"/>
                <a:cs typeface="Calibri"/>
              </a:rPr>
              <a:t>Distributed File</a:t>
            </a:r>
            <a:r>
              <a:rPr b="0" spc="-50" dirty="0">
                <a:solidFill>
                  <a:srgbClr val="696C6E"/>
                </a:solidFill>
                <a:latin typeface="Calibri"/>
                <a:cs typeface="Calibri"/>
              </a:rPr>
              <a:t> </a:t>
            </a:r>
            <a:r>
              <a:rPr b="0" dirty="0">
                <a:solidFill>
                  <a:srgbClr val="696C6E"/>
                </a:solidFill>
                <a:latin typeface="Calibri"/>
                <a:cs typeface="Calibri"/>
              </a:rPr>
              <a:t>System</a:t>
            </a:r>
          </a:p>
        </p:txBody>
      </p:sp>
      <p:sp>
        <p:nvSpPr>
          <p:cNvPr id="3" name="object 3"/>
          <p:cNvSpPr/>
          <p:nvPr/>
        </p:nvSpPr>
        <p:spPr>
          <a:xfrm>
            <a:off x="1789176" y="3616452"/>
            <a:ext cx="2764536" cy="2118360"/>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1836420" y="3640835"/>
            <a:ext cx="2674620" cy="2028825"/>
          </a:xfrm>
          <a:custGeom>
            <a:avLst/>
            <a:gdLst/>
            <a:ahLst/>
            <a:cxnLst/>
            <a:rect l="l" t="t" r="r" b="b"/>
            <a:pathLst>
              <a:path w="2674620" h="2028825">
                <a:moveTo>
                  <a:pt x="2336546" y="0"/>
                </a:moveTo>
                <a:lnTo>
                  <a:pt x="338074" y="0"/>
                </a:lnTo>
                <a:lnTo>
                  <a:pt x="292204" y="3086"/>
                </a:lnTo>
                <a:lnTo>
                  <a:pt x="248208" y="12077"/>
                </a:lnTo>
                <a:lnTo>
                  <a:pt x="206490" y="26570"/>
                </a:lnTo>
                <a:lnTo>
                  <a:pt x="167451" y="46162"/>
                </a:lnTo>
                <a:lnTo>
                  <a:pt x="131496" y="70448"/>
                </a:lnTo>
                <a:lnTo>
                  <a:pt x="99028" y="99028"/>
                </a:lnTo>
                <a:lnTo>
                  <a:pt x="70448" y="131496"/>
                </a:lnTo>
                <a:lnTo>
                  <a:pt x="46162" y="167451"/>
                </a:lnTo>
                <a:lnTo>
                  <a:pt x="26570" y="206490"/>
                </a:lnTo>
                <a:lnTo>
                  <a:pt x="12077" y="248208"/>
                </a:lnTo>
                <a:lnTo>
                  <a:pt x="3086" y="292204"/>
                </a:lnTo>
                <a:lnTo>
                  <a:pt x="0" y="338074"/>
                </a:lnTo>
                <a:lnTo>
                  <a:pt x="0" y="1690370"/>
                </a:lnTo>
                <a:lnTo>
                  <a:pt x="3086" y="1736239"/>
                </a:lnTo>
                <a:lnTo>
                  <a:pt x="12077" y="1780235"/>
                </a:lnTo>
                <a:lnTo>
                  <a:pt x="26570" y="1821953"/>
                </a:lnTo>
                <a:lnTo>
                  <a:pt x="46162" y="1860992"/>
                </a:lnTo>
                <a:lnTo>
                  <a:pt x="70448" y="1896947"/>
                </a:lnTo>
                <a:lnTo>
                  <a:pt x="99028" y="1929415"/>
                </a:lnTo>
                <a:lnTo>
                  <a:pt x="131496" y="1957995"/>
                </a:lnTo>
                <a:lnTo>
                  <a:pt x="167451" y="1982281"/>
                </a:lnTo>
                <a:lnTo>
                  <a:pt x="206490" y="2001873"/>
                </a:lnTo>
                <a:lnTo>
                  <a:pt x="248208" y="2016366"/>
                </a:lnTo>
                <a:lnTo>
                  <a:pt x="292204" y="2025357"/>
                </a:lnTo>
                <a:lnTo>
                  <a:pt x="338074" y="2028444"/>
                </a:lnTo>
                <a:lnTo>
                  <a:pt x="2336546" y="2028444"/>
                </a:lnTo>
                <a:lnTo>
                  <a:pt x="2382415" y="2025357"/>
                </a:lnTo>
                <a:lnTo>
                  <a:pt x="2426411" y="2016366"/>
                </a:lnTo>
                <a:lnTo>
                  <a:pt x="2468129" y="2001873"/>
                </a:lnTo>
                <a:lnTo>
                  <a:pt x="2507168" y="1982281"/>
                </a:lnTo>
                <a:lnTo>
                  <a:pt x="2543123" y="1957995"/>
                </a:lnTo>
                <a:lnTo>
                  <a:pt x="2575591" y="1929415"/>
                </a:lnTo>
                <a:lnTo>
                  <a:pt x="2604171" y="1896947"/>
                </a:lnTo>
                <a:lnTo>
                  <a:pt x="2628457" y="1860992"/>
                </a:lnTo>
                <a:lnTo>
                  <a:pt x="2648049" y="1821953"/>
                </a:lnTo>
                <a:lnTo>
                  <a:pt x="2662542" y="1780235"/>
                </a:lnTo>
                <a:lnTo>
                  <a:pt x="2671533" y="1736239"/>
                </a:lnTo>
                <a:lnTo>
                  <a:pt x="2674620" y="1690370"/>
                </a:lnTo>
                <a:lnTo>
                  <a:pt x="2674620" y="338074"/>
                </a:lnTo>
                <a:lnTo>
                  <a:pt x="2671533" y="292204"/>
                </a:lnTo>
                <a:lnTo>
                  <a:pt x="2662542" y="248208"/>
                </a:lnTo>
                <a:lnTo>
                  <a:pt x="2648049" y="206490"/>
                </a:lnTo>
                <a:lnTo>
                  <a:pt x="2628457" y="167451"/>
                </a:lnTo>
                <a:lnTo>
                  <a:pt x="2604171" y="131496"/>
                </a:lnTo>
                <a:lnTo>
                  <a:pt x="2575591" y="99028"/>
                </a:lnTo>
                <a:lnTo>
                  <a:pt x="2543123" y="70448"/>
                </a:lnTo>
                <a:lnTo>
                  <a:pt x="2507168" y="46162"/>
                </a:lnTo>
                <a:lnTo>
                  <a:pt x="2468129" y="26570"/>
                </a:lnTo>
                <a:lnTo>
                  <a:pt x="2426411" y="12077"/>
                </a:lnTo>
                <a:lnTo>
                  <a:pt x="2382415" y="3086"/>
                </a:lnTo>
                <a:lnTo>
                  <a:pt x="2336546" y="0"/>
                </a:lnTo>
                <a:close/>
              </a:path>
            </a:pathLst>
          </a:custGeom>
          <a:solidFill>
            <a:srgbClr val="BEBEBE"/>
          </a:solidFill>
        </p:spPr>
        <p:txBody>
          <a:bodyPr wrap="square" lIns="0" tIns="0" rIns="0" bIns="0" rtlCol="0"/>
          <a:lstStyle/>
          <a:p>
            <a:endParaRPr/>
          </a:p>
        </p:txBody>
      </p:sp>
      <p:sp>
        <p:nvSpPr>
          <p:cNvPr id="5" name="object 5"/>
          <p:cNvSpPr/>
          <p:nvPr/>
        </p:nvSpPr>
        <p:spPr>
          <a:xfrm>
            <a:off x="1836420" y="3640835"/>
            <a:ext cx="2674620" cy="2028825"/>
          </a:xfrm>
          <a:custGeom>
            <a:avLst/>
            <a:gdLst/>
            <a:ahLst/>
            <a:cxnLst/>
            <a:rect l="l" t="t" r="r" b="b"/>
            <a:pathLst>
              <a:path w="2674620" h="2028825">
                <a:moveTo>
                  <a:pt x="0" y="338074"/>
                </a:moveTo>
                <a:lnTo>
                  <a:pt x="3086" y="292204"/>
                </a:lnTo>
                <a:lnTo>
                  <a:pt x="12077" y="248208"/>
                </a:lnTo>
                <a:lnTo>
                  <a:pt x="26570" y="206490"/>
                </a:lnTo>
                <a:lnTo>
                  <a:pt x="46162" y="167451"/>
                </a:lnTo>
                <a:lnTo>
                  <a:pt x="70448" y="131496"/>
                </a:lnTo>
                <a:lnTo>
                  <a:pt x="99028" y="99028"/>
                </a:lnTo>
                <a:lnTo>
                  <a:pt x="131496" y="70448"/>
                </a:lnTo>
                <a:lnTo>
                  <a:pt x="167451" y="46162"/>
                </a:lnTo>
                <a:lnTo>
                  <a:pt x="206490" y="26570"/>
                </a:lnTo>
                <a:lnTo>
                  <a:pt x="248208" y="12077"/>
                </a:lnTo>
                <a:lnTo>
                  <a:pt x="292204" y="3086"/>
                </a:lnTo>
                <a:lnTo>
                  <a:pt x="338074" y="0"/>
                </a:lnTo>
                <a:lnTo>
                  <a:pt x="2336546" y="0"/>
                </a:lnTo>
                <a:lnTo>
                  <a:pt x="2382415" y="3086"/>
                </a:lnTo>
                <a:lnTo>
                  <a:pt x="2426411" y="12077"/>
                </a:lnTo>
                <a:lnTo>
                  <a:pt x="2468129" y="26570"/>
                </a:lnTo>
                <a:lnTo>
                  <a:pt x="2507168" y="46162"/>
                </a:lnTo>
                <a:lnTo>
                  <a:pt x="2543123" y="70448"/>
                </a:lnTo>
                <a:lnTo>
                  <a:pt x="2575591" y="99028"/>
                </a:lnTo>
                <a:lnTo>
                  <a:pt x="2604171" y="131496"/>
                </a:lnTo>
                <a:lnTo>
                  <a:pt x="2628457" y="167451"/>
                </a:lnTo>
                <a:lnTo>
                  <a:pt x="2648049" y="206490"/>
                </a:lnTo>
                <a:lnTo>
                  <a:pt x="2662542" y="248208"/>
                </a:lnTo>
                <a:lnTo>
                  <a:pt x="2671533" y="292204"/>
                </a:lnTo>
                <a:lnTo>
                  <a:pt x="2674620" y="338074"/>
                </a:lnTo>
                <a:lnTo>
                  <a:pt x="2674620" y="1690370"/>
                </a:lnTo>
                <a:lnTo>
                  <a:pt x="2671533" y="1736239"/>
                </a:lnTo>
                <a:lnTo>
                  <a:pt x="2662542" y="1780235"/>
                </a:lnTo>
                <a:lnTo>
                  <a:pt x="2648049" y="1821953"/>
                </a:lnTo>
                <a:lnTo>
                  <a:pt x="2628457" y="1860992"/>
                </a:lnTo>
                <a:lnTo>
                  <a:pt x="2604171" y="1896947"/>
                </a:lnTo>
                <a:lnTo>
                  <a:pt x="2575591" y="1929415"/>
                </a:lnTo>
                <a:lnTo>
                  <a:pt x="2543123" y="1957995"/>
                </a:lnTo>
                <a:lnTo>
                  <a:pt x="2507168" y="1982281"/>
                </a:lnTo>
                <a:lnTo>
                  <a:pt x="2468129" y="2001873"/>
                </a:lnTo>
                <a:lnTo>
                  <a:pt x="2426411" y="2016366"/>
                </a:lnTo>
                <a:lnTo>
                  <a:pt x="2382415" y="2025357"/>
                </a:lnTo>
                <a:lnTo>
                  <a:pt x="2336546" y="2028444"/>
                </a:lnTo>
                <a:lnTo>
                  <a:pt x="338074" y="2028444"/>
                </a:lnTo>
                <a:lnTo>
                  <a:pt x="292204" y="2025357"/>
                </a:lnTo>
                <a:lnTo>
                  <a:pt x="248208" y="2016366"/>
                </a:lnTo>
                <a:lnTo>
                  <a:pt x="206490" y="2001873"/>
                </a:lnTo>
                <a:lnTo>
                  <a:pt x="167451" y="1982281"/>
                </a:lnTo>
                <a:lnTo>
                  <a:pt x="131496" y="1957995"/>
                </a:lnTo>
                <a:lnTo>
                  <a:pt x="99028" y="1929415"/>
                </a:lnTo>
                <a:lnTo>
                  <a:pt x="70448" y="1896947"/>
                </a:lnTo>
                <a:lnTo>
                  <a:pt x="46162" y="1860992"/>
                </a:lnTo>
                <a:lnTo>
                  <a:pt x="26570" y="1821953"/>
                </a:lnTo>
                <a:lnTo>
                  <a:pt x="12077" y="1780235"/>
                </a:lnTo>
                <a:lnTo>
                  <a:pt x="3086" y="1736239"/>
                </a:lnTo>
                <a:lnTo>
                  <a:pt x="0" y="1690370"/>
                </a:lnTo>
                <a:lnTo>
                  <a:pt x="0" y="338074"/>
                </a:lnTo>
                <a:close/>
              </a:path>
            </a:pathLst>
          </a:custGeom>
          <a:ln w="9143">
            <a:solidFill>
              <a:srgbClr val="BEBEBE"/>
            </a:solidFill>
          </a:ln>
        </p:spPr>
        <p:txBody>
          <a:bodyPr wrap="square" lIns="0" tIns="0" rIns="0" bIns="0" rtlCol="0"/>
          <a:lstStyle/>
          <a:p>
            <a:endParaRPr/>
          </a:p>
        </p:txBody>
      </p:sp>
      <p:sp>
        <p:nvSpPr>
          <p:cNvPr id="6" name="object 6"/>
          <p:cNvSpPr/>
          <p:nvPr/>
        </p:nvSpPr>
        <p:spPr>
          <a:xfrm>
            <a:off x="4811267" y="3613416"/>
            <a:ext cx="2764536" cy="2121408"/>
          </a:xfrm>
          <a:prstGeom prst="rect">
            <a:avLst/>
          </a:prstGeom>
          <a:blipFill>
            <a:blip r:embed="rId4" cstate="print"/>
            <a:stretch>
              <a:fillRect/>
            </a:stretch>
          </a:blipFill>
        </p:spPr>
        <p:txBody>
          <a:bodyPr wrap="square" lIns="0" tIns="0" rIns="0" bIns="0" rtlCol="0"/>
          <a:lstStyle/>
          <a:p>
            <a:endParaRPr/>
          </a:p>
        </p:txBody>
      </p:sp>
      <p:sp>
        <p:nvSpPr>
          <p:cNvPr id="7" name="object 7"/>
          <p:cNvSpPr/>
          <p:nvPr/>
        </p:nvSpPr>
        <p:spPr>
          <a:xfrm>
            <a:off x="4858511" y="3637788"/>
            <a:ext cx="2674620" cy="2032000"/>
          </a:xfrm>
          <a:custGeom>
            <a:avLst/>
            <a:gdLst/>
            <a:ahLst/>
            <a:cxnLst/>
            <a:rect l="l" t="t" r="r" b="b"/>
            <a:pathLst>
              <a:path w="2674620" h="2032000">
                <a:moveTo>
                  <a:pt x="2336038" y="0"/>
                </a:moveTo>
                <a:lnTo>
                  <a:pt x="338582" y="0"/>
                </a:lnTo>
                <a:lnTo>
                  <a:pt x="292648" y="3091"/>
                </a:lnTo>
                <a:lnTo>
                  <a:pt x="248590" y="12097"/>
                </a:lnTo>
                <a:lnTo>
                  <a:pt x="206811" y="26614"/>
                </a:lnTo>
                <a:lnTo>
                  <a:pt x="167715" y="46237"/>
                </a:lnTo>
                <a:lnTo>
                  <a:pt x="131705" y="70562"/>
                </a:lnTo>
                <a:lnTo>
                  <a:pt x="99187" y="99187"/>
                </a:lnTo>
                <a:lnTo>
                  <a:pt x="70562" y="131705"/>
                </a:lnTo>
                <a:lnTo>
                  <a:pt x="46237" y="167715"/>
                </a:lnTo>
                <a:lnTo>
                  <a:pt x="26614" y="206811"/>
                </a:lnTo>
                <a:lnTo>
                  <a:pt x="12097" y="248590"/>
                </a:lnTo>
                <a:lnTo>
                  <a:pt x="3091" y="292648"/>
                </a:lnTo>
                <a:lnTo>
                  <a:pt x="0" y="338581"/>
                </a:lnTo>
                <a:lnTo>
                  <a:pt x="0" y="1692910"/>
                </a:lnTo>
                <a:lnTo>
                  <a:pt x="3091" y="1738843"/>
                </a:lnTo>
                <a:lnTo>
                  <a:pt x="12097" y="1782901"/>
                </a:lnTo>
                <a:lnTo>
                  <a:pt x="26614" y="1824680"/>
                </a:lnTo>
                <a:lnTo>
                  <a:pt x="46237" y="1863776"/>
                </a:lnTo>
                <a:lnTo>
                  <a:pt x="70562" y="1899786"/>
                </a:lnTo>
                <a:lnTo>
                  <a:pt x="99187" y="1932304"/>
                </a:lnTo>
                <a:lnTo>
                  <a:pt x="131705" y="1960929"/>
                </a:lnTo>
                <a:lnTo>
                  <a:pt x="167715" y="1985254"/>
                </a:lnTo>
                <a:lnTo>
                  <a:pt x="206811" y="2004877"/>
                </a:lnTo>
                <a:lnTo>
                  <a:pt x="248590" y="2019394"/>
                </a:lnTo>
                <a:lnTo>
                  <a:pt x="292648" y="2028400"/>
                </a:lnTo>
                <a:lnTo>
                  <a:pt x="338582" y="2031492"/>
                </a:lnTo>
                <a:lnTo>
                  <a:pt x="2336038" y="2031492"/>
                </a:lnTo>
                <a:lnTo>
                  <a:pt x="2381971" y="2028400"/>
                </a:lnTo>
                <a:lnTo>
                  <a:pt x="2426029" y="2019394"/>
                </a:lnTo>
                <a:lnTo>
                  <a:pt x="2467808" y="2004877"/>
                </a:lnTo>
                <a:lnTo>
                  <a:pt x="2506904" y="1985254"/>
                </a:lnTo>
                <a:lnTo>
                  <a:pt x="2542914" y="1960929"/>
                </a:lnTo>
                <a:lnTo>
                  <a:pt x="2575433" y="1932305"/>
                </a:lnTo>
                <a:lnTo>
                  <a:pt x="2604057" y="1899786"/>
                </a:lnTo>
                <a:lnTo>
                  <a:pt x="2628382" y="1863776"/>
                </a:lnTo>
                <a:lnTo>
                  <a:pt x="2648005" y="1824680"/>
                </a:lnTo>
                <a:lnTo>
                  <a:pt x="2662522" y="1782901"/>
                </a:lnTo>
                <a:lnTo>
                  <a:pt x="2671528" y="1738843"/>
                </a:lnTo>
                <a:lnTo>
                  <a:pt x="2674619" y="1692910"/>
                </a:lnTo>
                <a:lnTo>
                  <a:pt x="2674619" y="338581"/>
                </a:lnTo>
                <a:lnTo>
                  <a:pt x="2671528" y="292648"/>
                </a:lnTo>
                <a:lnTo>
                  <a:pt x="2662522" y="248590"/>
                </a:lnTo>
                <a:lnTo>
                  <a:pt x="2648005" y="206811"/>
                </a:lnTo>
                <a:lnTo>
                  <a:pt x="2628382" y="167715"/>
                </a:lnTo>
                <a:lnTo>
                  <a:pt x="2604057" y="131705"/>
                </a:lnTo>
                <a:lnTo>
                  <a:pt x="2575433" y="99187"/>
                </a:lnTo>
                <a:lnTo>
                  <a:pt x="2542914" y="70562"/>
                </a:lnTo>
                <a:lnTo>
                  <a:pt x="2506904" y="46237"/>
                </a:lnTo>
                <a:lnTo>
                  <a:pt x="2467808" y="26614"/>
                </a:lnTo>
                <a:lnTo>
                  <a:pt x="2426029" y="12097"/>
                </a:lnTo>
                <a:lnTo>
                  <a:pt x="2381971" y="3091"/>
                </a:lnTo>
                <a:lnTo>
                  <a:pt x="2336038" y="0"/>
                </a:lnTo>
                <a:close/>
              </a:path>
            </a:pathLst>
          </a:custGeom>
          <a:solidFill>
            <a:srgbClr val="BEBEBE"/>
          </a:solidFill>
        </p:spPr>
        <p:txBody>
          <a:bodyPr wrap="square" lIns="0" tIns="0" rIns="0" bIns="0" rtlCol="0"/>
          <a:lstStyle/>
          <a:p>
            <a:endParaRPr/>
          </a:p>
        </p:txBody>
      </p:sp>
      <p:sp>
        <p:nvSpPr>
          <p:cNvPr id="8" name="object 8"/>
          <p:cNvSpPr/>
          <p:nvPr/>
        </p:nvSpPr>
        <p:spPr>
          <a:xfrm>
            <a:off x="4858511" y="3637788"/>
            <a:ext cx="2674620" cy="2032000"/>
          </a:xfrm>
          <a:custGeom>
            <a:avLst/>
            <a:gdLst/>
            <a:ahLst/>
            <a:cxnLst/>
            <a:rect l="l" t="t" r="r" b="b"/>
            <a:pathLst>
              <a:path w="2674620" h="2032000">
                <a:moveTo>
                  <a:pt x="0" y="338581"/>
                </a:moveTo>
                <a:lnTo>
                  <a:pt x="3091" y="292648"/>
                </a:lnTo>
                <a:lnTo>
                  <a:pt x="12097" y="248590"/>
                </a:lnTo>
                <a:lnTo>
                  <a:pt x="26614" y="206811"/>
                </a:lnTo>
                <a:lnTo>
                  <a:pt x="46237" y="167715"/>
                </a:lnTo>
                <a:lnTo>
                  <a:pt x="70562" y="131705"/>
                </a:lnTo>
                <a:lnTo>
                  <a:pt x="99187" y="99187"/>
                </a:lnTo>
                <a:lnTo>
                  <a:pt x="131705" y="70562"/>
                </a:lnTo>
                <a:lnTo>
                  <a:pt x="167715" y="46237"/>
                </a:lnTo>
                <a:lnTo>
                  <a:pt x="206811" y="26614"/>
                </a:lnTo>
                <a:lnTo>
                  <a:pt x="248590" y="12097"/>
                </a:lnTo>
                <a:lnTo>
                  <a:pt x="292648" y="3091"/>
                </a:lnTo>
                <a:lnTo>
                  <a:pt x="338582" y="0"/>
                </a:lnTo>
                <a:lnTo>
                  <a:pt x="2336038" y="0"/>
                </a:lnTo>
                <a:lnTo>
                  <a:pt x="2381971" y="3091"/>
                </a:lnTo>
                <a:lnTo>
                  <a:pt x="2426029" y="12097"/>
                </a:lnTo>
                <a:lnTo>
                  <a:pt x="2467808" y="26614"/>
                </a:lnTo>
                <a:lnTo>
                  <a:pt x="2506904" y="46237"/>
                </a:lnTo>
                <a:lnTo>
                  <a:pt x="2542914" y="70562"/>
                </a:lnTo>
                <a:lnTo>
                  <a:pt x="2575433" y="99187"/>
                </a:lnTo>
                <a:lnTo>
                  <a:pt x="2604057" y="131705"/>
                </a:lnTo>
                <a:lnTo>
                  <a:pt x="2628382" y="167715"/>
                </a:lnTo>
                <a:lnTo>
                  <a:pt x="2648005" y="206811"/>
                </a:lnTo>
                <a:lnTo>
                  <a:pt x="2662522" y="248590"/>
                </a:lnTo>
                <a:lnTo>
                  <a:pt x="2671528" y="292648"/>
                </a:lnTo>
                <a:lnTo>
                  <a:pt x="2674619" y="338581"/>
                </a:lnTo>
                <a:lnTo>
                  <a:pt x="2674619" y="1692910"/>
                </a:lnTo>
                <a:lnTo>
                  <a:pt x="2671528" y="1738843"/>
                </a:lnTo>
                <a:lnTo>
                  <a:pt x="2662522" y="1782901"/>
                </a:lnTo>
                <a:lnTo>
                  <a:pt x="2648005" y="1824680"/>
                </a:lnTo>
                <a:lnTo>
                  <a:pt x="2628382" y="1863776"/>
                </a:lnTo>
                <a:lnTo>
                  <a:pt x="2604057" y="1899786"/>
                </a:lnTo>
                <a:lnTo>
                  <a:pt x="2575433" y="1932305"/>
                </a:lnTo>
                <a:lnTo>
                  <a:pt x="2542914" y="1960929"/>
                </a:lnTo>
                <a:lnTo>
                  <a:pt x="2506904" y="1985254"/>
                </a:lnTo>
                <a:lnTo>
                  <a:pt x="2467808" y="2004877"/>
                </a:lnTo>
                <a:lnTo>
                  <a:pt x="2426029" y="2019394"/>
                </a:lnTo>
                <a:lnTo>
                  <a:pt x="2381971" y="2028400"/>
                </a:lnTo>
                <a:lnTo>
                  <a:pt x="2336038" y="2031492"/>
                </a:lnTo>
                <a:lnTo>
                  <a:pt x="338582" y="2031492"/>
                </a:lnTo>
                <a:lnTo>
                  <a:pt x="292648" y="2028400"/>
                </a:lnTo>
                <a:lnTo>
                  <a:pt x="248590" y="2019394"/>
                </a:lnTo>
                <a:lnTo>
                  <a:pt x="206811" y="2004877"/>
                </a:lnTo>
                <a:lnTo>
                  <a:pt x="167715" y="1985254"/>
                </a:lnTo>
                <a:lnTo>
                  <a:pt x="131705" y="1960929"/>
                </a:lnTo>
                <a:lnTo>
                  <a:pt x="99187" y="1932304"/>
                </a:lnTo>
                <a:lnTo>
                  <a:pt x="70562" y="1899786"/>
                </a:lnTo>
                <a:lnTo>
                  <a:pt x="46237" y="1863776"/>
                </a:lnTo>
                <a:lnTo>
                  <a:pt x="26614" y="1824680"/>
                </a:lnTo>
                <a:lnTo>
                  <a:pt x="12097" y="1782901"/>
                </a:lnTo>
                <a:lnTo>
                  <a:pt x="3091" y="1738843"/>
                </a:lnTo>
                <a:lnTo>
                  <a:pt x="0" y="1692910"/>
                </a:lnTo>
                <a:lnTo>
                  <a:pt x="0" y="338581"/>
                </a:lnTo>
                <a:close/>
              </a:path>
            </a:pathLst>
          </a:custGeom>
          <a:ln w="9144">
            <a:solidFill>
              <a:srgbClr val="BEBEBE"/>
            </a:solidFill>
          </a:ln>
        </p:spPr>
        <p:txBody>
          <a:bodyPr wrap="square" lIns="0" tIns="0" rIns="0" bIns="0" rtlCol="0"/>
          <a:lstStyle/>
          <a:p>
            <a:endParaRPr/>
          </a:p>
        </p:txBody>
      </p:sp>
      <p:sp>
        <p:nvSpPr>
          <p:cNvPr id="9" name="object 9"/>
          <p:cNvSpPr/>
          <p:nvPr/>
        </p:nvSpPr>
        <p:spPr>
          <a:xfrm>
            <a:off x="7738871" y="3572255"/>
            <a:ext cx="2766060" cy="2162556"/>
          </a:xfrm>
          <a:prstGeom prst="rect">
            <a:avLst/>
          </a:prstGeom>
          <a:blipFill>
            <a:blip r:embed="rId5" cstate="print"/>
            <a:stretch>
              <a:fillRect/>
            </a:stretch>
          </a:blipFill>
        </p:spPr>
        <p:txBody>
          <a:bodyPr wrap="square" lIns="0" tIns="0" rIns="0" bIns="0" rtlCol="0"/>
          <a:lstStyle/>
          <a:p>
            <a:endParaRPr/>
          </a:p>
        </p:txBody>
      </p:sp>
      <p:sp>
        <p:nvSpPr>
          <p:cNvPr id="10" name="object 10"/>
          <p:cNvSpPr/>
          <p:nvPr/>
        </p:nvSpPr>
        <p:spPr>
          <a:xfrm>
            <a:off x="7786116" y="3596640"/>
            <a:ext cx="2676525" cy="2072639"/>
          </a:xfrm>
          <a:custGeom>
            <a:avLst/>
            <a:gdLst/>
            <a:ahLst/>
            <a:cxnLst/>
            <a:rect l="l" t="t" r="r" b="b"/>
            <a:pathLst>
              <a:path w="2676525" h="2072639">
                <a:moveTo>
                  <a:pt x="2330704" y="0"/>
                </a:moveTo>
                <a:lnTo>
                  <a:pt x="345439" y="0"/>
                </a:lnTo>
                <a:lnTo>
                  <a:pt x="298571" y="3153"/>
                </a:lnTo>
                <a:lnTo>
                  <a:pt x="253617" y="12341"/>
                </a:lnTo>
                <a:lnTo>
                  <a:pt x="210990" y="27150"/>
                </a:lnTo>
                <a:lnTo>
                  <a:pt x="171101" y="47168"/>
                </a:lnTo>
                <a:lnTo>
                  <a:pt x="134363" y="71985"/>
                </a:lnTo>
                <a:lnTo>
                  <a:pt x="101187" y="101187"/>
                </a:lnTo>
                <a:lnTo>
                  <a:pt x="71985" y="134363"/>
                </a:lnTo>
                <a:lnTo>
                  <a:pt x="47168" y="171101"/>
                </a:lnTo>
                <a:lnTo>
                  <a:pt x="27150" y="210990"/>
                </a:lnTo>
                <a:lnTo>
                  <a:pt x="12341" y="253617"/>
                </a:lnTo>
                <a:lnTo>
                  <a:pt x="3153" y="298571"/>
                </a:lnTo>
                <a:lnTo>
                  <a:pt x="0" y="345440"/>
                </a:lnTo>
                <a:lnTo>
                  <a:pt x="0" y="1727200"/>
                </a:lnTo>
                <a:lnTo>
                  <a:pt x="3153" y="1774068"/>
                </a:lnTo>
                <a:lnTo>
                  <a:pt x="12341" y="1819022"/>
                </a:lnTo>
                <a:lnTo>
                  <a:pt x="27150" y="1861649"/>
                </a:lnTo>
                <a:lnTo>
                  <a:pt x="47168" y="1901538"/>
                </a:lnTo>
                <a:lnTo>
                  <a:pt x="71985" y="1938276"/>
                </a:lnTo>
                <a:lnTo>
                  <a:pt x="101187" y="1971452"/>
                </a:lnTo>
                <a:lnTo>
                  <a:pt x="134363" y="2000654"/>
                </a:lnTo>
                <a:lnTo>
                  <a:pt x="171101" y="2025471"/>
                </a:lnTo>
                <a:lnTo>
                  <a:pt x="210990" y="2045489"/>
                </a:lnTo>
                <a:lnTo>
                  <a:pt x="253617" y="2060298"/>
                </a:lnTo>
                <a:lnTo>
                  <a:pt x="298571" y="2069486"/>
                </a:lnTo>
                <a:lnTo>
                  <a:pt x="345439" y="2072640"/>
                </a:lnTo>
                <a:lnTo>
                  <a:pt x="2330704" y="2072640"/>
                </a:lnTo>
                <a:lnTo>
                  <a:pt x="2377572" y="2069486"/>
                </a:lnTo>
                <a:lnTo>
                  <a:pt x="2422526" y="2060298"/>
                </a:lnTo>
                <a:lnTo>
                  <a:pt x="2465153" y="2045489"/>
                </a:lnTo>
                <a:lnTo>
                  <a:pt x="2505042" y="2025471"/>
                </a:lnTo>
                <a:lnTo>
                  <a:pt x="2541780" y="2000654"/>
                </a:lnTo>
                <a:lnTo>
                  <a:pt x="2574956" y="1971452"/>
                </a:lnTo>
                <a:lnTo>
                  <a:pt x="2604158" y="1938276"/>
                </a:lnTo>
                <a:lnTo>
                  <a:pt x="2628975" y="1901538"/>
                </a:lnTo>
                <a:lnTo>
                  <a:pt x="2648993" y="1861649"/>
                </a:lnTo>
                <a:lnTo>
                  <a:pt x="2663802" y="1819022"/>
                </a:lnTo>
                <a:lnTo>
                  <a:pt x="2672990" y="1774068"/>
                </a:lnTo>
                <a:lnTo>
                  <a:pt x="2676143" y="1727200"/>
                </a:lnTo>
                <a:lnTo>
                  <a:pt x="2676143" y="345440"/>
                </a:lnTo>
                <a:lnTo>
                  <a:pt x="2672990" y="298571"/>
                </a:lnTo>
                <a:lnTo>
                  <a:pt x="2663802" y="253617"/>
                </a:lnTo>
                <a:lnTo>
                  <a:pt x="2648993" y="210990"/>
                </a:lnTo>
                <a:lnTo>
                  <a:pt x="2628975" y="171101"/>
                </a:lnTo>
                <a:lnTo>
                  <a:pt x="2604158" y="134363"/>
                </a:lnTo>
                <a:lnTo>
                  <a:pt x="2574956" y="101187"/>
                </a:lnTo>
                <a:lnTo>
                  <a:pt x="2541780" y="71985"/>
                </a:lnTo>
                <a:lnTo>
                  <a:pt x="2505042" y="47168"/>
                </a:lnTo>
                <a:lnTo>
                  <a:pt x="2465153" y="27150"/>
                </a:lnTo>
                <a:lnTo>
                  <a:pt x="2422526" y="12341"/>
                </a:lnTo>
                <a:lnTo>
                  <a:pt x="2377572" y="3153"/>
                </a:lnTo>
                <a:lnTo>
                  <a:pt x="2330704" y="0"/>
                </a:lnTo>
                <a:close/>
              </a:path>
            </a:pathLst>
          </a:custGeom>
          <a:solidFill>
            <a:srgbClr val="BEBEBE"/>
          </a:solidFill>
        </p:spPr>
        <p:txBody>
          <a:bodyPr wrap="square" lIns="0" tIns="0" rIns="0" bIns="0" rtlCol="0"/>
          <a:lstStyle/>
          <a:p>
            <a:endParaRPr/>
          </a:p>
        </p:txBody>
      </p:sp>
      <p:sp>
        <p:nvSpPr>
          <p:cNvPr id="11" name="object 11"/>
          <p:cNvSpPr/>
          <p:nvPr/>
        </p:nvSpPr>
        <p:spPr>
          <a:xfrm>
            <a:off x="7786116" y="3596640"/>
            <a:ext cx="2676525" cy="2072639"/>
          </a:xfrm>
          <a:custGeom>
            <a:avLst/>
            <a:gdLst/>
            <a:ahLst/>
            <a:cxnLst/>
            <a:rect l="l" t="t" r="r" b="b"/>
            <a:pathLst>
              <a:path w="2676525" h="2072639">
                <a:moveTo>
                  <a:pt x="0" y="345440"/>
                </a:moveTo>
                <a:lnTo>
                  <a:pt x="3153" y="298571"/>
                </a:lnTo>
                <a:lnTo>
                  <a:pt x="12341" y="253617"/>
                </a:lnTo>
                <a:lnTo>
                  <a:pt x="27150" y="210990"/>
                </a:lnTo>
                <a:lnTo>
                  <a:pt x="47168" y="171101"/>
                </a:lnTo>
                <a:lnTo>
                  <a:pt x="71985" y="134363"/>
                </a:lnTo>
                <a:lnTo>
                  <a:pt x="101187" y="101187"/>
                </a:lnTo>
                <a:lnTo>
                  <a:pt x="134363" y="71985"/>
                </a:lnTo>
                <a:lnTo>
                  <a:pt x="171101" y="47168"/>
                </a:lnTo>
                <a:lnTo>
                  <a:pt x="210990" y="27150"/>
                </a:lnTo>
                <a:lnTo>
                  <a:pt x="253617" y="12341"/>
                </a:lnTo>
                <a:lnTo>
                  <a:pt x="298571" y="3153"/>
                </a:lnTo>
                <a:lnTo>
                  <a:pt x="345439" y="0"/>
                </a:lnTo>
                <a:lnTo>
                  <a:pt x="2330704" y="0"/>
                </a:lnTo>
                <a:lnTo>
                  <a:pt x="2377572" y="3153"/>
                </a:lnTo>
                <a:lnTo>
                  <a:pt x="2422526" y="12341"/>
                </a:lnTo>
                <a:lnTo>
                  <a:pt x="2465153" y="27150"/>
                </a:lnTo>
                <a:lnTo>
                  <a:pt x="2505042" y="47168"/>
                </a:lnTo>
                <a:lnTo>
                  <a:pt x="2541780" y="71985"/>
                </a:lnTo>
                <a:lnTo>
                  <a:pt x="2574956" y="101187"/>
                </a:lnTo>
                <a:lnTo>
                  <a:pt x="2604158" y="134363"/>
                </a:lnTo>
                <a:lnTo>
                  <a:pt x="2628975" y="171101"/>
                </a:lnTo>
                <a:lnTo>
                  <a:pt x="2648993" y="210990"/>
                </a:lnTo>
                <a:lnTo>
                  <a:pt x="2663802" y="253617"/>
                </a:lnTo>
                <a:lnTo>
                  <a:pt x="2672990" y="298571"/>
                </a:lnTo>
                <a:lnTo>
                  <a:pt x="2676143" y="345440"/>
                </a:lnTo>
                <a:lnTo>
                  <a:pt x="2676143" y="1727200"/>
                </a:lnTo>
                <a:lnTo>
                  <a:pt x="2672990" y="1774068"/>
                </a:lnTo>
                <a:lnTo>
                  <a:pt x="2663802" y="1819022"/>
                </a:lnTo>
                <a:lnTo>
                  <a:pt x="2648993" y="1861649"/>
                </a:lnTo>
                <a:lnTo>
                  <a:pt x="2628975" y="1901538"/>
                </a:lnTo>
                <a:lnTo>
                  <a:pt x="2604158" y="1938276"/>
                </a:lnTo>
                <a:lnTo>
                  <a:pt x="2574956" y="1971452"/>
                </a:lnTo>
                <a:lnTo>
                  <a:pt x="2541780" y="2000654"/>
                </a:lnTo>
                <a:lnTo>
                  <a:pt x="2505042" y="2025471"/>
                </a:lnTo>
                <a:lnTo>
                  <a:pt x="2465153" y="2045489"/>
                </a:lnTo>
                <a:lnTo>
                  <a:pt x="2422526" y="2060298"/>
                </a:lnTo>
                <a:lnTo>
                  <a:pt x="2377572" y="2069486"/>
                </a:lnTo>
                <a:lnTo>
                  <a:pt x="2330704" y="2072640"/>
                </a:lnTo>
                <a:lnTo>
                  <a:pt x="345439" y="2072640"/>
                </a:lnTo>
                <a:lnTo>
                  <a:pt x="298571" y="2069486"/>
                </a:lnTo>
                <a:lnTo>
                  <a:pt x="253617" y="2060298"/>
                </a:lnTo>
                <a:lnTo>
                  <a:pt x="210990" y="2045489"/>
                </a:lnTo>
                <a:lnTo>
                  <a:pt x="171101" y="2025471"/>
                </a:lnTo>
                <a:lnTo>
                  <a:pt x="134363" y="2000654"/>
                </a:lnTo>
                <a:lnTo>
                  <a:pt x="101187" y="1971452"/>
                </a:lnTo>
                <a:lnTo>
                  <a:pt x="71985" y="1938276"/>
                </a:lnTo>
                <a:lnTo>
                  <a:pt x="47168" y="1901538"/>
                </a:lnTo>
                <a:lnTo>
                  <a:pt x="27150" y="1861649"/>
                </a:lnTo>
                <a:lnTo>
                  <a:pt x="12341" y="1819022"/>
                </a:lnTo>
                <a:lnTo>
                  <a:pt x="3153" y="1774068"/>
                </a:lnTo>
                <a:lnTo>
                  <a:pt x="0" y="1727200"/>
                </a:lnTo>
                <a:lnTo>
                  <a:pt x="0" y="345440"/>
                </a:lnTo>
                <a:close/>
              </a:path>
            </a:pathLst>
          </a:custGeom>
          <a:ln w="9144">
            <a:solidFill>
              <a:srgbClr val="BEBEBE"/>
            </a:solidFill>
          </a:ln>
        </p:spPr>
        <p:txBody>
          <a:bodyPr wrap="square" lIns="0" tIns="0" rIns="0" bIns="0" rtlCol="0"/>
          <a:lstStyle/>
          <a:p>
            <a:endParaRPr/>
          </a:p>
        </p:txBody>
      </p:sp>
      <p:sp>
        <p:nvSpPr>
          <p:cNvPr id="12" name="object 12"/>
          <p:cNvSpPr txBox="1"/>
          <p:nvPr/>
        </p:nvSpPr>
        <p:spPr>
          <a:xfrm>
            <a:off x="2359151" y="4177284"/>
            <a:ext cx="1758950" cy="368935"/>
          </a:xfrm>
          <a:prstGeom prst="rect">
            <a:avLst/>
          </a:prstGeom>
          <a:solidFill>
            <a:srgbClr val="393939"/>
          </a:solidFill>
        </p:spPr>
        <p:txBody>
          <a:bodyPr vert="horz" wrap="square" lIns="0" tIns="31750" rIns="0" bIns="0" rtlCol="0">
            <a:spAutoFit/>
          </a:bodyPr>
          <a:lstStyle/>
          <a:p>
            <a:pPr marL="382270">
              <a:lnSpc>
                <a:spcPct val="100000"/>
              </a:lnSpc>
              <a:spcBef>
                <a:spcPts val="250"/>
              </a:spcBef>
            </a:pPr>
            <a:r>
              <a:rPr sz="1800" spc="-5" dirty="0">
                <a:solidFill>
                  <a:srgbClr val="FFFBF8"/>
                </a:solidFill>
                <a:latin typeface="Calibri"/>
                <a:cs typeface="Calibri"/>
              </a:rPr>
              <a:t>Data</a:t>
            </a:r>
            <a:r>
              <a:rPr sz="1800" spc="-85" dirty="0">
                <a:solidFill>
                  <a:srgbClr val="FFFBF8"/>
                </a:solidFill>
                <a:latin typeface="Calibri"/>
                <a:cs typeface="Calibri"/>
              </a:rPr>
              <a:t> </a:t>
            </a:r>
            <a:r>
              <a:rPr sz="1800" dirty="0">
                <a:solidFill>
                  <a:srgbClr val="FFFBF8"/>
                </a:solidFill>
                <a:latin typeface="Calibri"/>
                <a:cs typeface="Calibri"/>
              </a:rPr>
              <a:t>Node</a:t>
            </a:r>
            <a:endParaRPr sz="1800">
              <a:latin typeface="Calibri"/>
              <a:cs typeface="Calibri"/>
            </a:endParaRPr>
          </a:p>
        </p:txBody>
      </p:sp>
      <p:sp>
        <p:nvSpPr>
          <p:cNvPr id="13" name="object 13"/>
          <p:cNvSpPr txBox="1"/>
          <p:nvPr/>
        </p:nvSpPr>
        <p:spPr>
          <a:xfrm>
            <a:off x="5198364" y="4175759"/>
            <a:ext cx="1758950" cy="368935"/>
          </a:xfrm>
          <a:prstGeom prst="rect">
            <a:avLst/>
          </a:prstGeom>
          <a:solidFill>
            <a:srgbClr val="393939"/>
          </a:solidFill>
        </p:spPr>
        <p:txBody>
          <a:bodyPr vert="horz" wrap="square" lIns="0" tIns="30480" rIns="0" bIns="0" rtlCol="0">
            <a:spAutoFit/>
          </a:bodyPr>
          <a:lstStyle/>
          <a:p>
            <a:pPr marL="382905">
              <a:lnSpc>
                <a:spcPct val="100000"/>
              </a:lnSpc>
              <a:spcBef>
                <a:spcPts val="240"/>
              </a:spcBef>
            </a:pPr>
            <a:r>
              <a:rPr sz="1800" spc="-5" dirty="0">
                <a:solidFill>
                  <a:srgbClr val="FFFBF8"/>
                </a:solidFill>
                <a:latin typeface="Calibri"/>
                <a:cs typeface="Calibri"/>
              </a:rPr>
              <a:t>Data</a:t>
            </a:r>
            <a:r>
              <a:rPr sz="1800" spc="-85" dirty="0">
                <a:solidFill>
                  <a:srgbClr val="FFFBF8"/>
                </a:solidFill>
                <a:latin typeface="Calibri"/>
                <a:cs typeface="Calibri"/>
              </a:rPr>
              <a:t> </a:t>
            </a:r>
            <a:r>
              <a:rPr sz="1800" dirty="0">
                <a:solidFill>
                  <a:srgbClr val="FFFBF8"/>
                </a:solidFill>
                <a:latin typeface="Calibri"/>
                <a:cs typeface="Calibri"/>
              </a:rPr>
              <a:t>Node</a:t>
            </a:r>
            <a:endParaRPr sz="1800">
              <a:latin typeface="Calibri"/>
              <a:cs typeface="Calibri"/>
            </a:endParaRPr>
          </a:p>
        </p:txBody>
      </p:sp>
      <p:sp>
        <p:nvSpPr>
          <p:cNvPr id="14" name="object 14"/>
          <p:cNvSpPr txBox="1"/>
          <p:nvPr/>
        </p:nvSpPr>
        <p:spPr>
          <a:xfrm>
            <a:off x="8191500" y="4130040"/>
            <a:ext cx="1758950" cy="370840"/>
          </a:xfrm>
          <a:prstGeom prst="rect">
            <a:avLst/>
          </a:prstGeom>
          <a:solidFill>
            <a:srgbClr val="393939"/>
          </a:solidFill>
        </p:spPr>
        <p:txBody>
          <a:bodyPr vert="horz" wrap="square" lIns="0" tIns="31750" rIns="0" bIns="0" rtlCol="0">
            <a:spAutoFit/>
          </a:bodyPr>
          <a:lstStyle/>
          <a:p>
            <a:pPr marL="384175">
              <a:lnSpc>
                <a:spcPct val="100000"/>
              </a:lnSpc>
              <a:spcBef>
                <a:spcPts val="250"/>
              </a:spcBef>
            </a:pPr>
            <a:r>
              <a:rPr sz="1800" spc="-5" dirty="0">
                <a:solidFill>
                  <a:srgbClr val="FFFBF8"/>
                </a:solidFill>
                <a:latin typeface="Calibri"/>
                <a:cs typeface="Calibri"/>
              </a:rPr>
              <a:t>Data</a:t>
            </a:r>
            <a:r>
              <a:rPr sz="1800" spc="-85" dirty="0">
                <a:solidFill>
                  <a:srgbClr val="FFFBF8"/>
                </a:solidFill>
                <a:latin typeface="Calibri"/>
                <a:cs typeface="Calibri"/>
              </a:rPr>
              <a:t> </a:t>
            </a:r>
            <a:r>
              <a:rPr sz="1800" dirty="0">
                <a:solidFill>
                  <a:srgbClr val="FFFBF8"/>
                </a:solidFill>
                <a:latin typeface="Calibri"/>
                <a:cs typeface="Calibri"/>
              </a:rPr>
              <a:t>Node</a:t>
            </a:r>
            <a:endParaRPr sz="1800">
              <a:latin typeface="Calibri"/>
              <a:cs typeface="Calibri"/>
            </a:endParaRPr>
          </a:p>
        </p:txBody>
      </p:sp>
      <p:sp>
        <p:nvSpPr>
          <p:cNvPr id="15" name="object 15"/>
          <p:cNvSpPr/>
          <p:nvPr/>
        </p:nvSpPr>
        <p:spPr>
          <a:xfrm>
            <a:off x="2185416" y="4875263"/>
            <a:ext cx="553212" cy="652284"/>
          </a:xfrm>
          <a:prstGeom prst="rect">
            <a:avLst/>
          </a:prstGeom>
          <a:blipFill>
            <a:blip r:embed="rId6" cstate="print"/>
            <a:stretch>
              <a:fillRect/>
            </a:stretch>
          </a:blipFill>
        </p:spPr>
        <p:txBody>
          <a:bodyPr wrap="square" lIns="0" tIns="0" rIns="0" bIns="0" rtlCol="0"/>
          <a:lstStyle/>
          <a:p>
            <a:endParaRPr/>
          </a:p>
        </p:txBody>
      </p:sp>
      <p:sp>
        <p:nvSpPr>
          <p:cNvPr id="16" name="object 16"/>
          <p:cNvSpPr/>
          <p:nvPr/>
        </p:nvSpPr>
        <p:spPr>
          <a:xfrm>
            <a:off x="2226564" y="4954511"/>
            <a:ext cx="470915" cy="560844"/>
          </a:xfrm>
          <a:prstGeom prst="rect">
            <a:avLst/>
          </a:prstGeom>
          <a:blipFill>
            <a:blip r:embed="rId7" cstate="print"/>
            <a:stretch>
              <a:fillRect/>
            </a:stretch>
          </a:blipFill>
        </p:spPr>
        <p:txBody>
          <a:bodyPr wrap="square" lIns="0" tIns="0" rIns="0" bIns="0" rtlCol="0"/>
          <a:lstStyle/>
          <a:p>
            <a:endParaRPr/>
          </a:p>
        </p:txBody>
      </p:sp>
      <p:sp>
        <p:nvSpPr>
          <p:cNvPr id="17" name="object 17"/>
          <p:cNvSpPr/>
          <p:nvPr/>
        </p:nvSpPr>
        <p:spPr>
          <a:xfrm>
            <a:off x="2232660" y="4899659"/>
            <a:ext cx="463550" cy="562610"/>
          </a:xfrm>
          <a:custGeom>
            <a:avLst/>
            <a:gdLst/>
            <a:ahLst/>
            <a:cxnLst/>
            <a:rect l="l" t="t" r="r" b="b"/>
            <a:pathLst>
              <a:path w="463550" h="562610">
                <a:moveTo>
                  <a:pt x="386079" y="0"/>
                </a:moveTo>
                <a:lnTo>
                  <a:pt x="77215" y="0"/>
                </a:lnTo>
                <a:lnTo>
                  <a:pt x="47148" y="6064"/>
                </a:lnTo>
                <a:lnTo>
                  <a:pt x="22606" y="22606"/>
                </a:lnTo>
                <a:lnTo>
                  <a:pt x="6064" y="47148"/>
                </a:lnTo>
                <a:lnTo>
                  <a:pt x="0" y="77215"/>
                </a:lnTo>
                <a:lnTo>
                  <a:pt x="0" y="485139"/>
                </a:lnTo>
                <a:lnTo>
                  <a:pt x="6064" y="515207"/>
                </a:lnTo>
                <a:lnTo>
                  <a:pt x="22606" y="539749"/>
                </a:lnTo>
                <a:lnTo>
                  <a:pt x="47148" y="556291"/>
                </a:lnTo>
                <a:lnTo>
                  <a:pt x="77215" y="562355"/>
                </a:lnTo>
                <a:lnTo>
                  <a:pt x="386079" y="562355"/>
                </a:lnTo>
                <a:lnTo>
                  <a:pt x="416147" y="556291"/>
                </a:lnTo>
                <a:lnTo>
                  <a:pt x="440689" y="539750"/>
                </a:lnTo>
                <a:lnTo>
                  <a:pt x="457231" y="515207"/>
                </a:lnTo>
                <a:lnTo>
                  <a:pt x="463295" y="485139"/>
                </a:lnTo>
                <a:lnTo>
                  <a:pt x="463295" y="77215"/>
                </a:lnTo>
                <a:lnTo>
                  <a:pt x="457231" y="47148"/>
                </a:lnTo>
                <a:lnTo>
                  <a:pt x="440689" y="22606"/>
                </a:lnTo>
                <a:lnTo>
                  <a:pt x="416147" y="6064"/>
                </a:lnTo>
                <a:lnTo>
                  <a:pt x="386079" y="0"/>
                </a:lnTo>
                <a:close/>
              </a:path>
            </a:pathLst>
          </a:custGeom>
          <a:solidFill>
            <a:srgbClr val="C78704"/>
          </a:solidFill>
        </p:spPr>
        <p:txBody>
          <a:bodyPr wrap="square" lIns="0" tIns="0" rIns="0" bIns="0" rtlCol="0"/>
          <a:lstStyle/>
          <a:p>
            <a:endParaRPr/>
          </a:p>
        </p:txBody>
      </p:sp>
      <p:sp>
        <p:nvSpPr>
          <p:cNvPr id="18" name="object 18"/>
          <p:cNvSpPr/>
          <p:nvPr/>
        </p:nvSpPr>
        <p:spPr>
          <a:xfrm>
            <a:off x="2232660" y="4899659"/>
            <a:ext cx="463550" cy="562610"/>
          </a:xfrm>
          <a:custGeom>
            <a:avLst/>
            <a:gdLst/>
            <a:ahLst/>
            <a:cxnLst/>
            <a:rect l="l" t="t" r="r" b="b"/>
            <a:pathLst>
              <a:path w="463550" h="562610">
                <a:moveTo>
                  <a:pt x="0" y="77215"/>
                </a:moveTo>
                <a:lnTo>
                  <a:pt x="6064" y="47148"/>
                </a:lnTo>
                <a:lnTo>
                  <a:pt x="22606" y="22606"/>
                </a:lnTo>
                <a:lnTo>
                  <a:pt x="47148" y="6064"/>
                </a:lnTo>
                <a:lnTo>
                  <a:pt x="77215" y="0"/>
                </a:lnTo>
                <a:lnTo>
                  <a:pt x="386079" y="0"/>
                </a:lnTo>
                <a:lnTo>
                  <a:pt x="416147" y="6064"/>
                </a:lnTo>
                <a:lnTo>
                  <a:pt x="440689" y="22606"/>
                </a:lnTo>
                <a:lnTo>
                  <a:pt x="457231" y="47148"/>
                </a:lnTo>
                <a:lnTo>
                  <a:pt x="463295" y="77215"/>
                </a:lnTo>
                <a:lnTo>
                  <a:pt x="463295" y="485139"/>
                </a:lnTo>
                <a:lnTo>
                  <a:pt x="457231" y="515207"/>
                </a:lnTo>
                <a:lnTo>
                  <a:pt x="440689" y="539750"/>
                </a:lnTo>
                <a:lnTo>
                  <a:pt x="416147" y="556291"/>
                </a:lnTo>
                <a:lnTo>
                  <a:pt x="386079" y="562355"/>
                </a:lnTo>
                <a:lnTo>
                  <a:pt x="77215" y="562355"/>
                </a:lnTo>
                <a:lnTo>
                  <a:pt x="47148" y="556291"/>
                </a:lnTo>
                <a:lnTo>
                  <a:pt x="22606" y="539749"/>
                </a:lnTo>
                <a:lnTo>
                  <a:pt x="6064" y="515207"/>
                </a:lnTo>
                <a:lnTo>
                  <a:pt x="0" y="485139"/>
                </a:lnTo>
                <a:lnTo>
                  <a:pt x="0" y="77215"/>
                </a:lnTo>
                <a:close/>
              </a:path>
            </a:pathLst>
          </a:custGeom>
          <a:ln w="9144">
            <a:solidFill>
              <a:srgbClr val="E0E0E0"/>
            </a:solidFill>
          </a:ln>
        </p:spPr>
        <p:txBody>
          <a:bodyPr wrap="square" lIns="0" tIns="0" rIns="0" bIns="0" rtlCol="0"/>
          <a:lstStyle/>
          <a:p>
            <a:endParaRPr/>
          </a:p>
        </p:txBody>
      </p:sp>
      <p:sp>
        <p:nvSpPr>
          <p:cNvPr id="19" name="object 19"/>
          <p:cNvSpPr txBox="1"/>
          <p:nvPr/>
        </p:nvSpPr>
        <p:spPr>
          <a:xfrm>
            <a:off x="2393695" y="5029834"/>
            <a:ext cx="141605" cy="298450"/>
          </a:xfrm>
          <a:prstGeom prst="rect">
            <a:avLst/>
          </a:prstGeom>
        </p:spPr>
        <p:txBody>
          <a:bodyPr vert="horz" wrap="square" lIns="0" tIns="0" rIns="0" bIns="0" rtlCol="0">
            <a:spAutoFit/>
          </a:bodyPr>
          <a:lstStyle/>
          <a:p>
            <a:pPr marL="12700">
              <a:lnSpc>
                <a:spcPct val="100000"/>
              </a:lnSpc>
            </a:pPr>
            <a:r>
              <a:rPr sz="1800" dirty="0">
                <a:latin typeface="Calibri"/>
                <a:cs typeface="Calibri"/>
              </a:rPr>
              <a:t>1</a:t>
            </a:r>
            <a:endParaRPr sz="1800">
              <a:latin typeface="Calibri"/>
              <a:cs typeface="Calibri"/>
            </a:endParaRPr>
          </a:p>
        </p:txBody>
      </p:sp>
      <p:sp>
        <p:nvSpPr>
          <p:cNvPr id="20" name="object 20"/>
          <p:cNvSpPr/>
          <p:nvPr/>
        </p:nvSpPr>
        <p:spPr>
          <a:xfrm>
            <a:off x="2929127" y="4875263"/>
            <a:ext cx="554723" cy="652284"/>
          </a:xfrm>
          <a:prstGeom prst="rect">
            <a:avLst/>
          </a:prstGeom>
          <a:blipFill>
            <a:blip r:embed="rId8" cstate="print"/>
            <a:stretch>
              <a:fillRect/>
            </a:stretch>
          </a:blipFill>
        </p:spPr>
        <p:txBody>
          <a:bodyPr wrap="square" lIns="0" tIns="0" rIns="0" bIns="0" rtlCol="0"/>
          <a:lstStyle/>
          <a:p>
            <a:endParaRPr/>
          </a:p>
        </p:txBody>
      </p:sp>
      <p:sp>
        <p:nvSpPr>
          <p:cNvPr id="21" name="object 21"/>
          <p:cNvSpPr/>
          <p:nvPr/>
        </p:nvSpPr>
        <p:spPr>
          <a:xfrm>
            <a:off x="2970276" y="4954511"/>
            <a:ext cx="470915" cy="560844"/>
          </a:xfrm>
          <a:prstGeom prst="rect">
            <a:avLst/>
          </a:prstGeom>
          <a:blipFill>
            <a:blip r:embed="rId7" cstate="print"/>
            <a:stretch>
              <a:fillRect/>
            </a:stretch>
          </a:blipFill>
        </p:spPr>
        <p:txBody>
          <a:bodyPr wrap="square" lIns="0" tIns="0" rIns="0" bIns="0" rtlCol="0"/>
          <a:lstStyle/>
          <a:p>
            <a:endParaRPr/>
          </a:p>
        </p:txBody>
      </p:sp>
      <p:sp>
        <p:nvSpPr>
          <p:cNvPr id="22" name="object 22"/>
          <p:cNvSpPr/>
          <p:nvPr/>
        </p:nvSpPr>
        <p:spPr>
          <a:xfrm>
            <a:off x="2976372" y="4899659"/>
            <a:ext cx="464820" cy="562610"/>
          </a:xfrm>
          <a:custGeom>
            <a:avLst/>
            <a:gdLst/>
            <a:ahLst/>
            <a:cxnLst/>
            <a:rect l="l" t="t" r="r" b="b"/>
            <a:pathLst>
              <a:path w="464820" h="562610">
                <a:moveTo>
                  <a:pt x="387350" y="0"/>
                </a:moveTo>
                <a:lnTo>
                  <a:pt x="77469" y="0"/>
                </a:lnTo>
                <a:lnTo>
                  <a:pt x="47309" y="6086"/>
                </a:lnTo>
                <a:lnTo>
                  <a:pt x="22685" y="22685"/>
                </a:lnTo>
                <a:lnTo>
                  <a:pt x="6086" y="47309"/>
                </a:lnTo>
                <a:lnTo>
                  <a:pt x="0" y="77469"/>
                </a:lnTo>
                <a:lnTo>
                  <a:pt x="0" y="484885"/>
                </a:lnTo>
                <a:lnTo>
                  <a:pt x="6086" y="515046"/>
                </a:lnTo>
                <a:lnTo>
                  <a:pt x="22685" y="539670"/>
                </a:lnTo>
                <a:lnTo>
                  <a:pt x="47309" y="556269"/>
                </a:lnTo>
                <a:lnTo>
                  <a:pt x="77469" y="562355"/>
                </a:lnTo>
                <a:lnTo>
                  <a:pt x="387350" y="562355"/>
                </a:lnTo>
                <a:lnTo>
                  <a:pt x="417510" y="556269"/>
                </a:lnTo>
                <a:lnTo>
                  <a:pt x="442134" y="539670"/>
                </a:lnTo>
                <a:lnTo>
                  <a:pt x="458733" y="515046"/>
                </a:lnTo>
                <a:lnTo>
                  <a:pt x="464819" y="484885"/>
                </a:lnTo>
                <a:lnTo>
                  <a:pt x="464819" y="77469"/>
                </a:lnTo>
                <a:lnTo>
                  <a:pt x="458733" y="47309"/>
                </a:lnTo>
                <a:lnTo>
                  <a:pt x="442134" y="22685"/>
                </a:lnTo>
                <a:lnTo>
                  <a:pt x="417510" y="6086"/>
                </a:lnTo>
                <a:lnTo>
                  <a:pt x="387350" y="0"/>
                </a:lnTo>
                <a:close/>
              </a:path>
            </a:pathLst>
          </a:custGeom>
          <a:solidFill>
            <a:srgbClr val="34A8CC"/>
          </a:solidFill>
        </p:spPr>
        <p:txBody>
          <a:bodyPr wrap="square" lIns="0" tIns="0" rIns="0" bIns="0" rtlCol="0"/>
          <a:lstStyle/>
          <a:p>
            <a:endParaRPr/>
          </a:p>
        </p:txBody>
      </p:sp>
      <p:sp>
        <p:nvSpPr>
          <p:cNvPr id="23" name="object 23"/>
          <p:cNvSpPr/>
          <p:nvPr/>
        </p:nvSpPr>
        <p:spPr>
          <a:xfrm>
            <a:off x="2976372" y="4899659"/>
            <a:ext cx="464820" cy="562610"/>
          </a:xfrm>
          <a:custGeom>
            <a:avLst/>
            <a:gdLst/>
            <a:ahLst/>
            <a:cxnLst/>
            <a:rect l="l" t="t" r="r" b="b"/>
            <a:pathLst>
              <a:path w="464820" h="562610">
                <a:moveTo>
                  <a:pt x="0" y="77469"/>
                </a:moveTo>
                <a:lnTo>
                  <a:pt x="6086" y="47309"/>
                </a:lnTo>
                <a:lnTo>
                  <a:pt x="22685" y="22685"/>
                </a:lnTo>
                <a:lnTo>
                  <a:pt x="47309" y="6086"/>
                </a:lnTo>
                <a:lnTo>
                  <a:pt x="77469" y="0"/>
                </a:lnTo>
                <a:lnTo>
                  <a:pt x="387350" y="0"/>
                </a:lnTo>
                <a:lnTo>
                  <a:pt x="417510" y="6086"/>
                </a:lnTo>
                <a:lnTo>
                  <a:pt x="442134" y="22685"/>
                </a:lnTo>
                <a:lnTo>
                  <a:pt x="458733" y="47309"/>
                </a:lnTo>
                <a:lnTo>
                  <a:pt x="464819" y="77469"/>
                </a:lnTo>
                <a:lnTo>
                  <a:pt x="464819" y="484885"/>
                </a:lnTo>
                <a:lnTo>
                  <a:pt x="458733" y="515046"/>
                </a:lnTo>
                <a:lnTo>
                  <a:pt x="442134" y="539670"/>
                </a:lnTo>
                <a:lnTo>
                  <a:pt x="417510" y="556269"/>
                </a:lnTo>
                <a:lnTo>
                  <a:pt x="387350" y="562355"/>
                </a:lnTo>
                <a:lnTo>
                  <a:pt x="77469" y="562355"/>
                </a:lnTo>
                <a:lnTo>
                  <a:pt x="47309" y="556269"/>
                </a:lnTo>
                <a:lnTo>
                  <a:pt x="22685" y="539670"/>
                </a:lnTo>
                <a:lnTo>
                  <a:pt x="6086" y="515046"/>
                </a:lnTo>
                <a:lnTo>
                  <a:pt x="0" y="484885"/>
                </a:lnTo>
                <a:lnTo>
                  <a:pt x="0" y="77469"/>
                </a:lnTo>
                <a:close/>
              </a:path>
            </a:pathLst>
          </a:custGeom>
          <a:ln w="9144">
            <a:solidFill>
              <a:srgbClr val="E0E0E0"/>
            </a:solidFill>
          </a:ln>
        </p:spPr>
        <p:txBody>
          <a:bodyPr wrap="square" lIns="0" tIns="0" rIns="0" bIns="0" rtlCol="0"/>
          <a:lstStyle/>
          <a:p>
            <a:endParaRPr/>
          </a:p>
        </p:txBody>
      </p:sp>
      <p:sp>
        <p:nvSpPr>
          <p:cNvPr id="24" name="object 24"/>
          <p:cNvSpPr txBox="1"/>
          <p:nvPr/>
        </p:nvSpPr>
        <p:spPr>
          <a:xfrm>
            <a:off x="3138297" y="5029834"/>
            <a:ext cx="141605" cy="298450"/>
          </a:xfrm>
          <a:prstGeom prst="rect">
            <a:avLst/>
          </a:prstGeom>
        </p:spPr>
        <p:txBody>
          <a:bodyPr vert="horz" wrap="square" lIns="0" tIns="0" rIns="0" bIns="0" rtlCol="0">
            <a:spAutoFit/>
          </a:bodyPr>
          <a:lstStyle/>
          <a:p>
            <a:pPr marL="12700">
              <a:lnSpc>
                <a:spcPct val="100000"/>
              </a:lnSpc>
            </a:pPr>
            <a:r>
              <a:rPr sz="1800" dirty="0">
                <a:latin typeface="Calibri"/>
                <a:cs typeface="Calibri"/>
              </a:rPr>
              <a:t>2</a:t>
            </a:r>
            <a:endParaRPr sz="1800">
              <a:latin typeface="Calibri"/>
              <a:cs typeface="Calibri"/>
            </a:endParaRPr>
          </a:p>
        </p:txBody>
      </p:sp>
      <p:sp>
        <p:nvSpPr>
          <p:cNvPr id="25" name="object 25"/>
          <p:cNvSpPr/>
          <p:nvPr/>
        </p:nvSpPr>
        <p:spPr>
          <a:xfrm>
            <a:off x="3674364" y="4875263"/>
            <a:ext cx="553212" cy="652284"/>
          </a:xfrm>
          <a:prstGeom prst="rect">
            <a:avLst/>
          </a:prstGeom>
          <a:blipFill>
            <a:blip r:embed="rId6" cstate="print"/>
            <a:stretch>
              <a:fillRect/>
            </a:stretch>
          </a:blipFill>
        </p:spPr>
        <p:txBody>
          <a:bodyPr wrap="square" lIns="0" tIns="0" rIns="0" bIns="0" rtlCol="0"/>
          <a:lstStyle/>
          <a:p>
            <a:endParaRPr/>
          </a:p>
        </p:txBody>
      </p:sp>
      <p:sp>
        <p:nvSpPr>
          <p:cNvPr id="26" name="object 26"/>
          <p:cNvSpPr/>
          <p:nvPr/>
        </p:nvSpPr>
        <p:spPr>
          <a:xfrm>
            <a:off x="3715511" y="4954511"/>
            <a:ext cx="470915" cy="560844"/>
          </a:xfrm>
          <a:prstGeom prst="rect">
            <a:avLst/>
          </a:prstGeom>
          <a:blipFill>
            <a:blip r:embed="rId7" cstate="print"/>
            <a:stretch>
              <a:fillRect/>
            </a:stretch>
          </a:blipFill>
        </p:spPr>
        <p:txBody>
          <a:bodyPr wrap="square" lIns="0" tIns="0" rIns="0" bIns="0" rtlCol="0"/>
          <a:lstStyle/>
          <a:p>
            <a:endParaRPr/>
          </a:p>
        </p:txBody>
      </p:sp>
      <p:sp>
        <p:nvSpPr>
          <p:cNvPr id="27" name="object 27"/>
          <p:cNvSpPr/>
          <p:nvPr/>
        </p:nvSpPr>
        <p:spPr>
          <a:xfrm>
            <a:off x="3721608" y="4899659"/>
            <a:ext cx="463550" cy="562610"/>
          </a:xfrm>
          <a:custGeom>
            <a:avLst/>
            <a:gdLst/>
            <a:ahLst/>
            <a:cxnLst/>
            <a:rect l="l" t="t" r="r" b="b"/>
            <a:pathLst>
              <a:path w="463550" h="562610">
                <a:moveTo>
                  <a:pt x="386079" y="0"/>
                </a:moveTo>
                <a:lnTo>
                  <a:pt x="77215" y="0"/>
                </a:lnTo>
                <a:lnTo>
                  <a:pt x="47148" y="6064"/>
                </a:lnTo>
                <a:lnTo>
                  <a:pt x="22606" y="22606"/>
                </a:lnTo>
                <a:lnTo>
                  <a:pt x="6064" y="47148"/>
                </a:lnTo>
                <a:lnTo>
                  <a:pt x="0" y="77215"/>
                </a:lnTo>
                <a:lnTo>
                  <a:pt x="0" y="485139"/>
                </a:lnTo>
                <a:lnTo>
                  <a:pt x="6064" y="515207"/>
                </a:lnTo>
                <a:lnTo>
                  <a:pt x="22605" y="539749"/>
                </a:lnTo>
                <a:lnTo>
                  <a:pt x="47148" y="556291"/>
                </a:lnTo>
                <a:lnTo>
                  <a:pt x="77215" y="562355"/>
                </a:lnTo>
                <a:lnTo>
                  <a:pt x="386079" y="562355"/>
                </a:lnTo>
                <a:lnTo>
                  <a:pt x="416147" y="556291"/>
                </a:lnTo>
                <a:lnTo>
                  <a:pt x="440689" y="539750"/>
                </a:lnTo>
                <a:lnTo>
                  <a:pt x="457231" y="515207"/>
                </a:lnTo>
                <a:lnTo>
                  <a:pt x="463295" y="485139"/>
                </a:lnTo>
                <a:lnTo>
                  <a:pt x="463295" y="77215"/>
                </a:lnTo>
                <a:lnTo>
                  <a:pt x="457231" y="47148"/>
                </a:lnTo>
                <a:lnTo>
                  <a:pt x="440689" y="22606"/>
                </a:lnTo>
                <a:lnTo>
                  <a:pt x="416147" y="6064"/>
                </a:lnTo>
                <a:lnTo>
                  <a:pt x="386079" y="0"/>
                </a:lnTo>
                <a:close/>
              </a:path>
            </a:pathLst>
          </a:custGeom>
          <a:solidFill>
            <a:srgbClr val="00AF50"/>
          </a:solidFill>
        </p:spPr>
        <p:txBody>
          <a:bodyPr wrap="square" lIns="0" tIns="0" rIns="0" bIns="0" rtlCol="0"/>
          <a:lstStyle/>
          <a:p>
            <a:endParaRPr/>
          </a:p>
        </p:txBody>
      </p:sp>
      <p:sp>
        <p:nvSpPr>
          <p:cNvPr id="28" name="object 28"/>
          <p:cNvSpPr/>
          <p:nvPr/>
        </p:nvSpPr>
        <p:spPr>
          <a:xfrm>
            <a:off x="3721608" y="4899659"/>
            <a:ext cx="463550" cy="562610"/>
          </a:xfrm>
          <a:custGeom>
            <a:avLst/>
            <a:gdLst/>
            <a:ahLst/>
            <a:cxnLst/>
            <a:rect l="l" t="t" r="r" b="b"/>
            <a:pathLst>
              <a:path w="463550" h="562610">
                <a:moveTo>
                  <a:pt x="0" y="77215"/>
                </a:moveTo>
                <a:lnTo>
                  <a:pt x="6064" y="47148"/>
                </a:lnTo>
                <a:lnTo>
                  <a:pt x="22606" y="22606"/>
                </a:lnTo>
                <a:lnTo>
                  <a:pt x="47148" y="6064"/>
                </a:lnTo>
                <a:lnTo>
                  <a:pt x="77215" y="0"/>
                </a:lnTo>
                <a:lnTo>
                  <a:pt x="386079" y="0"/>
                </a:lnTo>
                <a:lnTo>
                  <a:pt x="416147" y="6064"/>
                </a:lnTo>
                <a:lnTo>
                  <a:pt x="440689" y="22606"/>
                </a:lnTo>
                <a:lnTo>
                  <a:pt x="457231" y="47148"/>
                </a:lnTo>
                <a:lnTo>
                  <a:pt x="463295" y="77215"/>
                </a:lnTo>
                <a:lnTo>
                  <a:pt x="463295" y="485139"/>
                </a:lnTo>
                <a:lnTo>
                  <a:pt x="457231" y="515207"/>
                </a:lnTo>
                <a:lnTo>
                  <a:pt x="440689" y="539750"/>
                </a:lnTo>
                <a:lnTo>
                  <a:pt x="416147" y="556291"/>
                </a:lnTo>
                <a:lnTo>
                  <a:pt x="386079" y="562355"/>
                </a:lnTo>
                <a:lnTo>
                  <a:pt x="77215" y="562355"/>
                </a:lnTo>
                <a:lnTo>
                  <a:pt x="47148" y="556291"/>
                </a:lnTo>
                <a:lnTo>
                  <a:pt x="22605" y="539749"/>
                </a:lnTo>
                <a:lnTo>
                  <a:pt x="6064" y="515207"/>
                </a:lnTo>
                <a:lnTo>
                  <a:pt x="0" y="485139"/>
                </a:lnTo>
                <a:lnTo>
                  <a:pt x="0" y="77215"/>
                </a:lnTo>
                <a:close/>
              </a:path>
            </a:pathLst>
          </a:custGeom>
          <a:ln w="9144">
            <a:solidFill>
              <a:srgbClr val="E0E0E0"/>
            </a:solidFill>
          </a:ln>
        </p:spPr>
        <p:txBody>
          <a:bodyPr wrap="square" lIns="0" tIns="0" rIns="0" bIns="0" rtlCol="0"/>
          <a:lstStyle/>
          <a:p>
            <a:endParaRPr/>
          </a:p>
        </p:txBody>
      </p:sp>
      <p:sp>
        <p:nvSpPr>
          <p:cNvPr id="29" name="object 29"/>
          <p:cNvSpPr txBox="1"/>
          <p:nvPr/>
        </p:nvSpPr>
        <p:spPr>
          <a:xfrm>
            <a:off x="3882897" y="5029834"/>
            <a:ext cx="141605" cy="298450"/>
          </a:xfrm>
          <a:prstGeom prst="rect">
            <a:avLst/>
          </a:prstGeom>
        </p:spPr>
        <p:txBody>
          <a:bodyPr vert="horz" wrap="square" lIns="0" tIns="0" rIns="0" bIns="0" rtlCol="0">
            <a:spAutoFit/>
          </a:bodyPr>
          <a:lstStyle/>
          <a:p>
            <a:pPr marL="12700">
              <a:lnSpc>
                <a:spcPct val="100000"/>
              </a:lnSpc>
            </a:pPr>
            <a:r>
              <a:rPr sz="1800" dirty="0">
                <a:latin typeface="Calibri"/>
                <a:cs typeface="Calibri"/>
              </a:rPr>
              <a:t>3</a:t>
            </a:r>
            <a:endParaRPr sz="1800">
              <a:latin typeface="Calibri"/>
              <a:cs typeface="Calibri"/>
            </a:endParaRPr>
          </a:p>
        </p:txBody>
      </p:sp>
      <p:sp>
        <p:nvSpPr>
          <p:cNvPr id="30" name="object 30"/>
          <p:cNvSpPr/>
          <p:nvPr/>
        </p:nvSpPr>
        <p:spPr>
          <a:xfrm>
            <a:off x="5094732" y="4788395"/>
            <a:ext cx="553212" cy="652284"/>
          </a:xfrm>
          <a:prstGeom prst="rect">
            <a:avLst/>
          </a:prstGeom>
          <a:blipFill>
            <a:blip r:embed="rId6" cstate="print"/>
            <a:stretch>
              <a:fillRect/>
            </a:stretch>
          </a:blipFill>
        </p:spPr>
        <p:txBody>
          <a:bodyPr wrap="square" lIns="0" tIns="0" rIns="0" bIns="0" rtlCol="0"/>
          <a:lstStyle/>
          <a:p>
            <a:endParaRPr/>
          </a:p>
        </p:txBody>
      </p:sp>
      <p:sp>
        <p:nvSpPr>
          <p:cNvPr id="31" name="object 31"/>
          <p:cNvSpPr/>
          <p:nvPr/>
        </p:nvSpPr>
        <p:spPr>
          <a:xfrm>
            <a:off x="5135879" y="4867643"/>
            <a:ext cx="470915" cy="560844"/>
          </a:xfrm>
          <a:prstGeom prst="rect">
            <a:avLst/>
          </a:prstGeom>
          <a:blipFill>
            <a:blip r:embed="rId7" cstate="print"/>
            <a:stretch>
              <a:fillRect/>
            </a:stretch>
          </a:blipFill>
        </p:spPr>
        <p:txBody>
          <a:bodyPr wrap="square" lIns="0" tIns="0" rIns="0" bIns="0" rtlCol="0"/>
          <a:lstStyle/>
          <a:p>
            <a:endParaRPr/>
          </a:p>
        </p:txBody>
      </p:sp>
      <p:sp>
        <p:nvSpPr>
          <p:cNvPr id="32" name="object 32"/>
          <p:cNvSpPr/>
          <p:nvPr/>
        </p:nvSpPr>
        <p:spPr>
          <a:xfrm>
            <a:off x="5141976" y="4812791"/>
            <a:ext cx="463550" cy="562610"/>
          </a:xfrm>
          <a:custGeom>
            <a:avLst/>
            <a:gdLst/>
            <a:ahLst/>
            <a:cxnLst/>
            <a:rect l="l" t="t" r="r" b="b"/>
            <a:pathLst>
              <a:path w="463550" h="562610">
                <a:moveTo>
                  <a:pt x="386079" y="0"/>
                </a:moveTo>
                <a:lnTo>
                  <a:pt x="77215" y="0"/>
                </a:lnTo>
                <a:lnTo>
                  <a:pt x="47148" y="6064"/>
                </a:lnTo>
                <a:lnTo>
                  <a:pt x="22606" y="22605"/>
                </a:lnTo>
                <a:lnTo>
                  <a:pt x="6064" y="47148"/>
                </a:lnTo>
                <a:lnTo>
                  <a:pt x="0" y="77215"/>
                </a:lnTo>
                <a:lnTo>
                  <a:pt x="0" y="485139"/>
                </a:lnTo>
                <a:lnTo>
                  <a:pt x="6064" y="515207"/>
                </a:lnTo>
                <a:lnTo>
                  <a:pt x="22605" y="539749"/>
                </a:lnTo>
                <a:lnTo>
                  <a:pt x="47148" y="556291"/>
                </a:lnTo>
                <a:lnTo>
                  <a:pt x="77215" y="562355"/>
                </a:lnTo>
                <a:lnTo>
                  <a:pt x="386079" y="562355"/>
                </a:lnTo>
                <a:lnTo>
                  <a:pt x="416147" y="556291"/>
                </a:lnTo>
                <a:lnTo>
                  <a:pt x="440689" y="539749"/>
                </a:lnTo>
                <a:lnTo>
                  <a:pt x="457231" y="515207"/>
                </a:lnTo>
                <a:lnTo>
                  <a:pt x="463296" y="485139"/>
                </a:lnTo>
                <a:lnTo>
                  <a:pt x="463296" y="77215"/>
                </a:lnTo>
                <a:lnTo>
                  <a:pt x="457231" y="47148"/>
                </a:lnTo>
                <a:lnTo>
                  <a:pt x="440689" y="22605"/>
                </a:lnTo>
                <a:lnTo>
                  <a:pt x="416147" y="6064"/>
                </a:lnTo>
                <a:lnTo>
                  <a:pt x="386079" y="0"/>
                </a:lnTo>
                <a:close/>
              </a:path>
            </a:pathLst>
          </a:custGeom>
          <a:solidFill>
            <a:srgbClr val="C78704"/>
          </a:solidFill>
        </p:spPr>
        <p:txBody>
          <a:bodyPr wrap="square" lIns="0" tIns="0" rIns="0" bIns="0" rtlCol="0"/>
          <a:lstStyle/>
          <a:p>
            <a:endParaRPr/>
          </a:p>
        </p:txBody>
      </p:sp>
      <p:sp>
        <p:nvSpPr>
          <p:cNvPr id="33" name="object 33"/>
          <p:cNvSpPr/>
          <p:nvPr/>
        </p:nvSpPr>
        <p:spPr>
          <a:xfrm>
            <a:off x="5141976" y="4812791"/>
            <a:ext cx="463550" cy="562610"/>
          </a:xfrm>
          <a:custGeom>
            <a:avLst/>
            <a:gdLst/>
            <a:ahLst/>
            <a:cxnLst/>
            <a:rect l="l" t="t" r="r" b="b"/>
            <a:pathLst>
              <a:path w="463550" h="562610">
                <a:moveTo>
                  <a:pt x="0" y="77215"/>
                </a:moveTo>
                <a:lnTo>
                  <a:pt x="6064" y="47148"/>
                </a:lnTo>
                <a:lnTo>
                  <a:pt x="22606" y="22605"/>
                </a:lnTo>
                <a:lnTo>
                  <a:pt x="47148" y="6064"/>
                </a:lnTo>
                <a:lnTo>
                  <a:pt x="77215" y="0"/>
                </a:lnTo>
                <a:lnTo>
                  <a:pt x="386079" y="0"/>
                </a:lnTo>
                <a:lnTo>
                  <a:pt x="416147" y="6064"/>
                </a:lnTo>
                <a:lnTo>
                  <a:pt x="440689" y="22605"/>
                </a:lnTo>
                <a:lnTo>
                  <a:pt x="457231" y="47148"/>
                </a:lnTo>
                <a:lnTo>
                  <a:pt x="463296" y="77215"/>
                </a:lnTo>
                <a:lnTo>
                  <a:pt x="463296" y="485139"/>
                </a:lnTo>
                <a:lnTo>
                  <a:pt x="457231" y="515207"/>
                </a:lnTo>
                <a:lnTo>
                  <a:pt x="440689" y="539749"/>
                </a:lnTo>
                <a:lnTo>
                  <a:pt x="416147" y="556291"/>
                </a:lnTo>
                <a:lnTo>
                  <a:pt x="386079" y="562355"/>
                </a:lnTo>
                <a:lnTo>
                  <a:pt x="77215" y="562355"/>
                </a:lnTo>
                <a:lnTo>
                  <a:pt x="47148" y="556291"/>
                </a:lnTo>
                <a:lnTo>
                  <a:pt x="22605" y="539749"/>
                </a:lnTo>
                <a:lnTo>
                  <a:pt x="6064" y="515207"/>
                </a:lnTo>
                <a:lnTo>
                  <a:pt x="0" y="485139"/>
                </a:lnTo>
                <a:lnTo>
                  <a:pt x="0" y="77215"/>
                </a:lnTo>
                <a:close/>
              </a:path>
            </a:pathLst>
          </a:custGeom>
          <a:ln w="9144">
            <a:solidFill>
              <a:srgbClr val="E0E0E0"/>
            </a:solidFill>
          </a:ln>
        </p:spPr>
        <p:txBody>
          <a:bodyPr wrap="square" lIns="0" tIns="0" rIns="0" bIns="0" rtlCol="0"/>
          <a:lstStyle/>
          <a:p>
            <a:endParaRPr/>
          </a:p>
        </p:txBody>
      </p:sp>
      <p:sp>
        <p:nvSpPr>
          <p:cNvPr id="34" name="object 34"/>
          <p:cNvSpPr txBox="1"/>
          <p:nvPr/>
        </p:nvSpPr>
        <p:spPr>
          <a:xfrm>
            <a:off x="5303901" y="4943220"/>
            <a:ext cx="141605" cy="298450"/>
          </a:xfrm>
          <a:prstGeom prst="rect">
            <a:avLst/>
          </a:prstGeom>
        </p:spPr>
        <p:txBody>
          <a:bodyPr vert="horz" wrap="square" lIns="0" tIns="0" rIns="0" bIns="0" rtlCol="0">
            <a:spAutoFit/>
          </a:bodyPr>
          <a:lstStyle/>
          <a:p>
            <a:pPr marL="12700">
              <a:lnSpc>
                <a:spcPct val="100000"/>
              </a:lnSpc>
            </a:pPr>
            <a:r>
              <a:rPr sz="1800" dirty="0">
                <a:latin typeface="Calibri"/>
                <a:cs typeface="Calibri"/>
              </a:rPr>
              <a:t>1</a:t>
            </a:r>
            <a:endParaRPr sz="1800">
              <a:latin typeface="Calibri"/>
              <a:cs typeface="Calibri"/>
            </a:endParaRPr>
          </a:p>
        </p:txBody>
      </p:sp>
      <p:sp>
        <p:nvSpPr>
          <p:cNvPr id="35" name="object 35"/>
          <p:cNvSpPr/>
          <p:nvPr/>
        </p:nvSpPr>
        <p:spPr>
          <a:xfrm>
            <a:off x="5838444" y="4788395"/>
            <a:ext cx="554723" cy="652284"/>
          </a:xfrm>
          <a:prstGeom prst="rect">
            <a:avLst/>
          </a:prstGeom>
          <a:blipFill>
            <a:blip r:embed="rId8" cstate="print"/>
            <a:stretch>
              <a:fillRect/>
            </a:stretch>
          </a:blipFill>
        </p:spPr>
        <p:txBody>
          <a:bodyPr wrap="square" lIns="0" tIns="0" rIns="0" bIns="0" rtlCol="0"/>
          <a:lstStyle/>
          <a:p>
            <a:endParaRPr/>
          </a:p>
        </p:txBody>
      </p:sp>
      <p:sp>
        <p:nvSpPr>
          <p:cNvPr id="36" name="object 36"/>
          <p:cNvSpPr/>
          <p:nvPr/>
        </p:nvSpPr>
        <p:spPr>
          <a:xfrm>
            <a:off x="5881115" y="4867643"/>
            <a:ext cx="470915" cy="560844"/>
          </a:xfrm>
          <a:prstGeom prst="rect">
            <a:avLst/>
          </a:prstGeom>
          <a:blipFill>
            <a:blip r:embed="rId7" cstate="print"/>
            <a:stretch>
              <a:fillRect/>
            </a:stretch>
          </a:blipFill>
        </p:spPr>
        <p:txBody>
          <a:bodyPr wrap="square" lIns="0" tIns="0" rIns="0" bIns="0" rtlCol="0"/>
          <a:lstStyle/>
          <a:p>
            <a:endParaRPr/>
          </a:p>
        </p:txBody>
      </p:sp>
      <p:sp>
        <p:nvSpPr>
          <p:cNvPr id="37" name="object 37"/>
          <p:cNvSpPr/>
          <p:nvPr/>
        </p:nvSpPr>
        <p:spPr>
          <a:xfrm>
            <a:off x="5885688" y="4812791"/>
            <a:ext cx="464820" cy="562610"/>
          </a:xfrm>
          <a:custGeom>
            <a:avLst/>
            <a:gdLst/>
            <a:ahLst/>
            <a:cxnLst/>
            <a:rect l="l" t="t" r="r" b="b"/>
            <a:pathLst>
              <a:path w="464820" h="562610">
                <a:moveTo>
                  <a:pt x="387350" y="0"/>
                </a:moveTo>
                <a:lnTo>
                  <a:pt x="77470" y="0"/>
                </a:lnTo>
                <a:lnTo>
                  <a:pt x="47309" y="6086"/>
                </a:lnTo>
                <a:lnTo>
                  <a:pt x="22685" y="22685"/>
                </a:lnTo>
                <a:lnTo>
                  <a:pt x="6086" y="47309"/>
                </a:lnTo>
                <a:lnTo>
                  <a:pt x="0" y="77469"/>
                </a:lnTo>
                <a:lnTo>
                  <a:pt x="0" y="484885"/>
                </a:lnTo>
                <a:lnTo>
                  <a:pt x="6086" y="515046"/>
                </a:lnTo>
                <a:lnTo>
                  <a:pt x="22685" y="539670"/>
                </a:lnTo>
                <a:lnTo>
                  <a:pt x="47309" y="556269"/>
                </a:lnTo>
                <a:lnTo>
                  <a:pt x="77470" y="562355"/>
                </a:lnTo>
                <a:lnTo>
                  <a:pt x="387350" y="562355"/>
                </a:lnTo>
                <a:lnTo>
                  <a:pt x="417510" y="556269"/>
                </a:lnTo>
                <a:lnTo>
                  <a:pt x="442134" y="539670"/>
                </a:lnTo>
                <a:lnTo>
                  <a:pt x="458733" y="515046"/>
                </a:lnTo>
                <a:lnTo>
                  <a:pt x="464820" y="484885"/>
                </a:lnTo>
                <a:lnTo>
                  <a:pt x="464820" y="77469"/>
                </a:lnTo>
                <a:lnTo>
                  <a:pt x="458733" y="47309"/>
                </a:lnTo>
                <a:lnTo>
                  <a:pt x="442134" y="22685"/>
                </a:lnTo>
                <a:lnTo>
                  <a:pt x="417510" y="6086"/>
                </a:lnTo>
                <a:lnTo>
                  <a:pt x="387350" y="0"/>
                </a:lnTo>
                <a:close/>
              </a:path>
            </a:pathLst>
          </a:custGeom>
          <a:solidFill>
            <a:srgbClr val="00AF50"/>
          </a:solidFill>
        </p:spPr>
        <p:txBody>
          <a:bodyPr wrap="square" lIns="0" tIns="0" rIns="0" bIns="0" rtlCol="0"/>
          <a:lstStyle/>
          <a:p>
            <a:endParaRPr/>
          </a:p>
        </p:txBody>
      </p:sp>
      <p:sp>
        <p:nvSpPr>
          <p:cNvPr id="38" name="object 38"/>
          <p:cNvSpPr/>
          <p:nvPr/>
        </p:nvSpPr>
        <p:spPr>
          <a:xfrm>
            <a:off x="5885688" y="4812791"/>
            <a:ext cx="464820" cy="562610"/>
          </a:xfrm>
          <a:custGeom>
            <a:avLst/>
            <a:gdLst/>
            <a:ahLst/>
            <a:cxnLst/>
            <a:rect l="l" t="t" r="r" b="b"/>
            <a:pathLst>
              <a:path w="464820" h="562610">
                <a:moveTo>
                  <a:pt x="0" y="77469"/>
                </a:moveTo>
                <a:lnTo>
                  <a:pt x="6086" y="47309"/>
                </a:lnTo>
                <a:lnTo>
                  <a:pt x="22685" y="22685"/>
                </a:lnTo>
                <a:lnTo>
                  <a:pt x="47309" y="6086"/>
                </a:lnTo>
                <a:lnTo>
                  <a:pt x="77470" y="0"/>
                </a:lnTo>
                <a:lnTo>
                  <a:pt x="387350" y="0"/>
                </a:lnTo>
                <a:lnTo>
                  <a:pt x="417510" y="6086"/>
                </a:lnTo>
                <a:lnTo>
                  <a:pt x="442134" y="22685"/>
                </a:lnTo>
                <a:lnTo>
                  <a:pt x="458733" y="47309"/>
                </a:lnTo>
                <a:lnTo>
                  <a:pt x="464820" y="77469"/>
                </a:lnTo>
                <a:lnTo>
                  <a:pt x="464820" y="484885"/>
                </a:lnTo>
                <a:lnTo>
                  <a:pt x="458733" y="515046"/>
                </a:lnTo>
                <a:lnTo>
                  <a:pt x="442134" y="539670"/>
                </a:lnTo>
                <a:lnTo>
                  <a:pt x="417510" y="556269"/>
                </a:lnTo>
                <a:lnTo>
                  <a:pt x="387350" y="562355"/>
                </a:lnTo>
                <a:lnTo>
                  <a:pt x="77470" y="562355"/>
                </a:lnTo>
                <a:lnTo>
                  <a:pt x="47309" y="556269"/>
                </a:lnTo>
                <a:lnTo>
                  <a:pt x="22685" y="539670"/>
                </a:lnTo>
                <a:lnTo>
                  <a:pt x="6086" y="515046"/>
                </a:lnTo>
                <a:lnTo>
                  <a:pt x="0" y="484885"/>
                </a:lnTo>
                <a:lnTo>
                  <a:pt x="0" y="77469"/>
                </a:lnTo>
                <a:close/>
              </a:path>
            </a:pathLst>
          </a:custGeom>
          <a:ln w="9144">
            <a:solidFill>
              <a:srgbClr val="E0E0E0"/>
            </a:solidFill>
          </a:ln>
        </p:spPr>
        <p:txBody>
          <a:bodyPr wrap="square" lIns="0" tIns="0" rIns="0" bIns="0" rtlCol="0"/>
          <a:lstStyle/>
          <a:p>
            <a:endParaRPr/>
          </a:p>
        </p:txBody>
      </p:sp>
      <p:sp>
        <p:nvSpPr>
          <p:cNvPr id="39" name="object 39"/>
          <p:cNvSpPr txBox="1"/>
          <p:nvPr/>
        </p:nvSpPr>
        <p:spPr>
          <a:xfrm>
            <a:off x="6048502" y="4943220"/>
            <a:ext cx="141605" cy="298450"/>
          </a:xfrm>
          <a:prstGeom prst="rect">
            <a:avLst/>
          </a:prstGeom>
        </p:spPr>
        <p:txBody>
          <a:bodyPr vert="horz" wrap="square" lIns="0" tIns="0" rIns="0" bIns="0" rtlCol="0">
            <a:spAutoFit/>
          </a:bodyPr>
          <a:lstStyle/>
          <a:p>
            <a:pPr marL="12700">
              <a:lnSpc>
                <a:spcPct val="100000"/>
              </a:lnSpc>
            </a:pPr>
            <a:r>
              <a:rPr sz="1800" dirty="0">
                <a:latin typeface="Calibri"/>
                <a:cs typeface="Calibri"/>
              </a:rPr>
              <a:t>3</a:t>
            </a:r>
            <a:endParaRPr sz="1800">
              <a:latin typeface="Calibri"/>
              <a:cs typeface="Calibri"/>
            </a:endParaRPr>
          </a:p>
        </p:txBody>
      </p:sp>
      <p:sp>
        <p:nvSpPr>
          <p:cNvPr id="40" name="object 40"/>
          <p:cNvSpPr/>
          <p:nvPr/>
        </p:nvSpPr>
        <p:spPr>
          <a:xfrm>
            <a:off x="6583680" y="4788395"/>
            <a:ext cx="553212" cy="652284"/>
          </a:xfrm>
          <a:prstGeom prst="rect">
            <a:avLst/>
          </a:prstGeom>
          <a:blipFill>
            <a:blip r:embed="rId6" cstate="print"/>
            <a:stretch>
              <a:fillRect/>
            </a:stretch>
          </a:blipFill>
        </p:spPr>
        <p:txBody>
          <a:bodyPr wrap="square" lIns="0" tIns="0" rIns="0" bIns="0" rtlCol="0"/>
          <a:lstStyle/>
          <a:p>
            <a:endParaRPr/>
          </a:p>
        </p:txBody>
      </p:sp>
      <p:sp>
        <p:nvSpPr>
          <p:cNvPr id="41" name="object 41"/>
          <p:cNvSpPr/>
          <p:nvPr/>
        </p:nvSpPr>
        <p:spPr>
          <a:xfrm>
            <a:off x="6624828" y="4867643"/>
            <a:ext cx="470916" cy="560844"/>
          </a:xfrm>
          <a:prstGeom prst="rect">
            <a:avLst/>
          </a:prstGeom>
          <a:blipFill>
            <a:blip r:embed="rId7" cstate="print"/>
            <a:stretch>
              <a:fillRect/>
            </a:stretch>
          </a:blipFill>
        </p:spPr>
        <p:txBody>
          <a:bodyPr wrap="square" lIns="0" tIns="0" rIns="0" bIns="0" rtlCol="0"/>
          <a:lstStyle/>
          <a:p>
            <a:endParaRPr/>
          </a:p>
        </p:txBody>
      </p:sp>
      <p:sp>
        <p:nvSpPr>
          <p:cNvPr id="42" name="object 42"/>
          <p:cNvSpPr/>
          <p:nvPr/>
        </p:nvSpPr>
        <p:spPr>
          <a:xfrm>
            <a:off x="6630923" y="4812791"/>
            <a:ext cx="463550" cy="562610"/>
          </a:xfrm>
          <a:custGeom>
            <a:avLst/>
            <a:gdLst/>
            <a:ahLst/>
            <a:cxnLst/>
            <a:rect l="l" t="t" r="r" b="b"/>
            <a:pathLst>
              <a:path w="463550" h="562610">
                <a:moveTo>
                  <a:pt x="386079" y="0"/>
                </a:moveTo>
                <a:lnTo>
                  <a:pt x="77216" y="0"/>
                </a:lnTo>
                <a:lnTo>
                  <a:pt x="47148" y="6064"/>
                </a:lnTo>
                <a:lnTo>
                  <a:pt x="22605" y="22605"/>
                </a:lnTo>
                <a:lnTo>
                  <a:pt x="6064" y="47148"/>
                </a:lnTo>
                <a:lnTo>
                  <a:pt x="0" y="77215"/>
                </a:lnTo>
                <a:lnTo>
                  <a:pt x="0" y="485139"/>
                </a:lnTo>
                <a:lnTo>
                  <a:pt x="6064" y="515207"/>
                </a:lnTo>
                <a:lnTo>
                  <a:pt x="22605" y="539749"/>
                </a:lnTo>
                <a:lnTo>
                  <a:pt x="47148" y="556291"/>
                </a:lnTo>
                <a:lnTo>
                  <a:pt x="77216" y="562355"/>
                </a:lnTo>
                <a:lnTo>
                  <a:pt x="386079" y="562355"/>
                </a:lnTo>
                <a:lnTo>
                  <a:pt x="416147" y="556291"/>
                </a:lnTo>
                <a:lnTo>
                  <a:pt x="440690" y="539749"/>
                </a:lnTo>
                <a:lnTo>
                  <a:pt x="457231" y="515207"/>
                </a:lnTo>
                <a:lnTo>
                  <a:pt x="463296" y="485139"/>
                </a:lnTo>
                <a:lnTo>
                  <a:pt x="463296" y="77215"/>
                </a:lnTo>
                <a:lnTo>
                  <a:pt x="457231" y="47148"/>
                </a:lnTo>
                <a:lnTo>
                  <a:pt x="440690" y="22605"/>
                </a:lnTo>
                <a:lnTo>
                  <a:pt x="416147" y="6064"/>
                </a:lnTo>
                <a:lnTo>
                  <a:pt x="386079" y="0"/>
                </a:lnTo>
                <a:close/>
              </a:path>
            </a:pathLst>
          </a:custGeom>
          <a:solidFill>
            <a:srgbClr val="34A8CC"/>
          </a:solidFill>
        </p:spPr>
        <p:txBody>
          <a:bodyPr wrap="square" lIns="0" tIns="0" rIns="0" bIns="0" rtlCol="0"/>
          <a:lstStyle/>
          <a:p>
            <a:endParaRPr/>
          </a:p>
        </p:txBody>
      </p:sp>
      <p:sp>
        <p:nvSpPr>
          <p:cNvPr id="43" name="object 43"/>
          <p:cNvSpPr/>
          <p:nvPr/>
        </p:nvSpPr>
        <p:spPr>
          <a:xfrm>
            <a:off x="6630923" y="4812791"/>
            <a:ext cx="463550" cy="562610"/>
          </a:xfrm>
          <a:custGeom>
            <a:avLst/>
            <a:gdLst/>
            <a:ahLst/>
            <a:cxnLst/>
            <a:rect l="l" t="t" r="r" b="b"/>
            <a:pathLst>
              <a:path w="463550" h="562610">
                <a:moveTo>
                  <a:pt x="0" y="77215"/>
                </a:moveTo>
                <a:lnTo>
                  <a:pt x="6064" y="47148"/>
                </a:lnTo>
                <a:lnTo>
                  <a:pt x="22605" y="22605"/>
                </a:lnTo>
                <a:lnTo>
                  <a:pt x="47148" y="6064"/>
                </a:lnTo>
                <a:lnTo>
                  <a:pt x="77216" y="0"/>
                </a:lnTo>
                <a:lnTo>
                  <a:pt x="386079" y="0"/>
                </a:lnTo>
                <a:lnTo>
                  <a:pt x="416147" y="6064"/>
                </a:lnTo>
                <a:lnTo>
                  <a:pt x="440690" y="22605"/>
                </a:lnTo>
                <a:lnTo>
                  <a:pt x="457231" y="47148"/>
                </a:lnTo>
                <a:lnTo>
                  <a:pt x="463296" y="77215"/>
                </a:lnTo>
                <a:lnTo>
                  <a:pt x="463296" y="485139"/>
                </a:lnTo>
                <a:lnTo>
                  <a:pt x="457231" y="515207"/>
                </a:lnTo>
                <a:lnTo>
                  <a:pt x="440690" y="539749"/>
                </a:lnTo>
                <a:lnTo>
                  <a:pt x="416147" y="556291"/>
                </a:lnTo>
                <a:lnTo>
                  <a:pt x="386079" y="562355"/>
                </a:lnTo>
                <a:lnTo>
                  <a:pt x="77216" y="562355"/>
                </a:lnTo>
                <a:lnTo>
                  <a:pt x="47148" y="556291"/>
                </a:lnTo>
                <a:lnTo>
                  <a:pt x="22605" y="539749"/>
                </a:lnTo>
                <a:lnTo>
                  <a:pt x="6064" y="515207"/>
                </a:lnTo>
                <a:lnTo>
                  <a:pt x="0" y="485139"/>
                </a:lnTo>
                <a:lnTo>
                  <a:pt x="0" y="77215"/>
                </a:lnTo>
                <a:close/>
              </a:path>
            </a:pathLst>
          </a:custGeom>
          <a:ln w="9144">
            <a:solidFill>
              <a:srgbClr val="E0E0E0"/>
            </a:solidFill>
          </a:ln>
        </p:spPr>
        <p:txBody>
          <a:bodyPr wrap="square" lIns="0" tIns="0" rIns="0" bIns="0" rtlCol="0"/>
          <a:lstStyle/>
          <a:p>
            <a:endParaRPr/>
          </a:p>
        </p:txBody>
      </p:sp>
      <p:sp>
        <p:nvSpPr>
          <p:cNvPr id="44" name="object 44"/>
          <p:cNvSpPr txBox="1"/>
          <p:nvPr/>
        </p:nvSpPr>
        <p:spPr>
          <a:xfrm>
            <a:off x="6792848" y="4943220"/>
            <a:ext cx="141605" cy="298450"/>
          </a:xfrm>
          <a:prstGeom prst="rect">
            <a:avLst/>
          </a:prstGeom>
        </p:spPr>
        <p:txBody>
          <a:bodyPr vert="horz" wrap="square" lIns="0" tIns="0" rIns="0" bIns="0" rtlCol="0">
            <a:spAutoFit/>
          </a:bodyPr>
          <a:lstStyle/>
          <a:p>
            <a:pPr marL="12700">
              <a:lnSpc>
                <a:spcPct val="100000"/>
              </a:lnSpc>
            </a:pPr>
            <a:r>
              <a:rPr sz="1800" dirty="0">
                <a:latin typeface="Calibri"/>
                <a:cs typeface="Calibri"/>
              </a:rPr>
              <a:t>2</a:t>
            </a:r>
            <a:endParaRPr sz="1800">
              <a:latin typeface="Calibri"/>
              <a:cs typeface="Calibri"/>
            </a:endParaRPr>
          </a:p>
        </p:txBody>
      </p:sp>
      <p:sp>
        <p:nvSpPr>
          <p:cNvPr id="45" name="object 45"/>
          <p:cNvSpPr/>
          <p:nvPr/>
        </p:nvSpPr>
        <p:spPr>
          <a:xfrm>
            <a:off x="8063483" y="4802123"/>
            <a:ext cx="553212" cy="653795"/>
          </a:xfrm>
          <a:prstGeom prst="rect">
            <a:avLst/>
          </a:prstGeom>
          <a:blipFill>
            <a:blip r:embed="rId9" cstate="print"/>
            <a:stretch>
              <a:fillRect/>
            </a:stretch>
          </a:blipFill>
        </p:spPr>
        <p:txBody>
          <a:bodyPr wrap="square" lIns="0" tIns="0" rIns="0" bIns="0" rtlCol="0"/>
          <a:lstStyle/>
          <a:p>
            <a:endParaRPr/>
          </a:p>
        </p:txBody>
      </p:sp>
      <p:sp>
        <p:nvSpPr>
          <p:cNvPr id="46" name="object 46"/>
          <p:cNvSpPr/>
          <p:nvPr/>
        </p:nvSpPr>
        <p:spPr>
          <a:xfrm>
            <a:off x="8104631" y="4881359"/>
            <a:ext cx="470916" cy="560844"/>
          </a:xfrm>
          <a:prstGeom prst="rect">
            <a:avLst/>
          </a:prstGeom>
          <a:blipFill>
            <a:blip r:embed="rId7" cstate="print"/>
            <a:stretch>
              <a:fillRect/>
            </a:stretch>
          </a:blipFill>
        </p:spPr>
        <p:txBody>
          <a:bodyPr wrap="square" lIns="0" tIns="0" rIns="0" bIns="0" rtlCol="0"/>
          <a:lstStyle/>
          <a:p>
            <a:endParaRPr/>
          </a:p>
        </p:txBody>
      </p:sp>
      <p:sp>
        <p:nvSpPr>
          <p:cNvPr id="47" name="object 47"/>
          <p:cNvSpPr/>
          <p:nvPr/>
        </p:nvSpPr>
        <p:spPr>
          <a:xfrm>
            <a:off x="8110728" y="4826508"/>
            <a:ext cx="463550" cy="563880"/>
          </a:xfrm>
          <a:custGeom>
            <a:avLst/>
            <a:gdLst/>
            <a:ahLst/>
            <a:cxnLst/>
            <a:rect l="l" t="t" r="r" b="b"/>
            <a:pathLst>
              <a:path w="463550" h="563879">
                <a:moveTo>
                  <a:pt x="386079" y="0"/>
                </a:moveTo>
                <a:lnTo>
                  <a:pt x="77216" y="0"/>
                </a:lnTo>
                <a:lnTo>
                  <a:pt x="47148" y="6064"/>
                </a:lnTo>
                <a:lnTo>
                  <a:pt x="22605" y="22606"/>
                </a:lnTo>
                <a:lnTo>
                  <a:pt x="6064" y="47148"/>
                </a:lnTo>
                <a:lnTo>
                  <a:pt x="0" y="77216"/>
                </a:lnTo>
                <a:lnTo>
                  <a:pt x="0" y="486664"/>
                </a:lnTo>
                <a:lnTo>
                  <a:pt x="6064" y="516731"/>
                </a:lnTo>
                <a:lnTo>
                  <a:pt x="22605" y="541274"/>
                </a:lnTo>
                <a:lnTo>
                  <a:pt x="47148" y="557815"/>
                </a:lnTo>
                <a:lnTo>
                  <a:pt x="77216" y="563880"/>
                </a:lnTo>
                <a:lnTo>
                  <a:pt x="386079" y="563880"/>
                </a:lnTo>
                <a:lnTo>
                  <a:pt x="416147" y="557815"/>
                </a:lnTo>
                <a:lnTo>
                  <a:pt x="440690" y="541274"/>
                </a:lnTo>
                <a:lnTo>
                  <a:pt x="457231" y="516731"/>
                </a:lnTo>
                <a:lnTo>
                  <a:pt x="463296" y="486664"/>
                </a:lnTo>
                <a:lnTo>
                  <a:pt x="463296" y="77216"/>
                </a:lnTo>
                <a:lnTo>
                  <a:pt x="457231" y="47148"/>
                </a:lnTo>
                <a:lnTo>
                  <a:pt x="440690" y="22606"/>
                </a:lnTo>
                <a:lnTo>
                  <a:pt x="416147" y="6064"/>
                </a:lnTo>
                <a:lnTo>
                  <a:pt x="386079" y="0"/>
                </a:lnTo>
                <a:close/>
              </a:path>
            </a:pathLst>
          </a:custGeom>
          <a:solidFill>
            <a:srgbClr val="34A8CC"/>
          </a:solidFill>
        </p:spPr>
        <p:txBody>
          <a:bodyPr wrap="square" lIns="0" tIns="0" rIns="0" bIns="0" rtlCol="0"/>
          <a:lstStyle/>
          <a:p>
            <a:endParaRPr/>
          </a:p>
        </p:txBody>
      </p:sp>
      <p:sp>
        <p:nvSpPr>
          <p:cNvPr id="48" name="object 48"/>
          <p:cNvSpPr/>
          <p:nvPr/>
        </p:nvSpPr>
        <p:spPr>
          <a:xfrm>
            <a:off x="8110728" y="4826508"/>
            <a:ext cx="463550" cy="563880"/>
          </a:xfrm>
          <a:custGeom>
            <a:avLst/>
            <a:gdLst/>
            <a:ahLst/>
            <a:cxnLst/>
            <a:rect l="l" t="t" r="r" b="b"/>
            <a:pathLst>
              <a:path w="463550" h="563879">
                <a:moveTo>
                  <a:pt x="0" y="77216"/>
                </a:moveTo>
                <a:lnTo>
                  <a:pt x="6064" y="47148"/>
                </a:lnTo>
                <a:lnTo>
                  <a:pt x="22605" y="22606"/>
                </a:lnTo>
                <a:lnTo>
                  <a:pt x="47148" y="6064"/>
                </a:lnTo>
                <a:lnTo>
                  <a:pt x="77216" y="0"/>
                </a:lnTo>
                <a:lnTo>
                  <a:pt x="386079" y="0"/>
                </a:lnTo>
                <a:lnTo>
                  <a:pt x="416147" y="6064"/>
                </a:lnTo>
                <a:lnTo>
                  <a:pt x="440690" y="22606"/>
                </a:lnTo>
                <a:lnTo>
                  <a:pt x="457231" y="47148"/>
                </a:lnTo>
                <a:lnTo>
                  <a:pt x="463296" y="77216"/>
                </a:lnTo>
                <a:lnTo>
                  <a:pt x="463296" y="486664"/>
                </a:lnTo>
                <a:lnTo>
                  <a:pt x="457231" y="516731"/>
                </a:lnTo>
                <a:lnTo>
                  <a:pt x="440690" y="541274"/>
                </a:lnTo>
                <a:lnTo>
                  <a:pt x="416147" y="557815"/>
                </a:lnTo>
                <a:lnTo>
                  <a:pt x="386079" y="563880"/>
                </a:lnTo>
                <a:lnTo>
                  <a:pt x="77216" y="563880"/>
                </a:lnTo>
                <a:lnTo>
                  <a:pt x="47148" y="557815"/>
                </a:lnTo>
                <a:lnTo>
                  <a:pt x="22605" y="541274"/>
                </a:lnTo>
                <a:lnTo>
                  <a:pt x="6064" y="516731"/>
                </a:lnTo>
                <a:lnTo>
                  <a:pt x="0" y="486664"/>
                </a:lnTo>
                <a:lnTo>
                  <a:pt x="0" y="77216"/>
                </a:lnTo>
                <a:close/>
              </a:path>
            </a:pathLst>
          </a:custGeom>
          <a:ln w="9144">
            <a:solidFill>
              <a:srgbClr val="E0E0E0"/>
            </a:solidFill>
          </a:ln>
        </p:spPr>
        <p:txBody>
          <a:bodyPr wrap="square" lIns="0" tIns="0" rIns="0" bIns="0" rtlCol="0"/>
          <a:lstStyle/>
          <a:p>
            <a:endParaRPr/>
          </a:p>
        </p:txBody>
      </p:sp>
      <p:sp>
        <p:nvSpPr>
          <p:cNvPr id="49" name="object 49"/>
          <p:cNvSpPr txBox="1"/>
          <p:nvPr/>
        </p:nvSpPr>
        <p:spPr>
          <a:xfrm>
            <a:off x="8272653" y="4957317"/>
            <a:ext cx="141605" cy="298450"/>
          </a:xfrm>
          <a:prstGeom prst="rect">
            <a:avLst/>
          </a:prstGeom>
        </p:spPr>
        <p:txBody>
          <a:bodyPr vert="horz" wrap="square" lIns="0" tIns="0" rIns="0" bIns="0" rtlCol="0">
            <a:spAutoFit/>
          </a:bodyPr>
          <a:lstStyle/>
          <a:p>
            <a:pPr marL="12700">
              <a:lnSpc>
                <a:spcPct val="100000"/>
              </a:lnSpc>
            </a:pPr>
            <a:r>
              <a:rPr sz="1800" dirty="0">
                <a:latin typeface="Calibri"/>
                <a:cs typeface="Calibri"/>
              </a:rPr>
              <a:t>2</a:t>
            </a:r>
            <a:endParaRPr sz="1800">
              <a:latin typeface="Calibri"/>
              <a:cs typeface="Calibri"/>
            </a:endParaRPr>
          </a:p>
        </p:txBody>
      </p:sp>
      <p:sp>
        <p:nvSpPr>
          <p:cNvPr id="50" name="object 50"/>
          <p:cNvSpPr/>
          <p:nvPr/>
        </p:nvSpPr>
        <p:spPr>
          <a:xfrm>
            <a:off x="8807195" y="4802123"/>
            <a:ext cx="554723" cy="653795"/>
          </a:xfrm>
          <a:prstGeom prst="rect">
            <a:avLst/>
          </a:prstGeom>
          <a:blipFill>
            <a:blip r:embed="rId10" cstate="print"/>
            <a:stretch>
              <a:fillRect/>
            </a:stretch>
          </a:blipFill>
        </p:spPr>
        <p:txBody>
          <a:bodyPr wrap="square" lIns="0" tIns="0" rIns="0" bIns="0" rtlCol="0"/>
          <a:lstStyle/>
          <a:p>
            <a:endParaRPr/>
          </a:p>
        </p:txBody>
      </p:sp>
      <p:sp>
        <p:nvSpPr>
          <p:cNvPr id="51" name="object 51"/>
          <p:cNvSpPr/>
          <p:nvPr/>
        </p:nvSpPr>
        <p:spPr>
          <a:xfrm>
            <a:off x="8848343" y="4881359"/>
            <a:ext cx="470916" cy="560844"/>
          </a:xfrm>
          <a:prstGeom prst="rect">
            <a:avLst/>
          </a:prstGeom>
          <a:blipFill>
            <a:blip r:embed="rId7" cstate="print"/>
            <a:stretch>
              <a:fillRect/>
            </a:stretch>
          </a:blipFill>
        </p:spPr>
        <p:txBody>
          <a:bodyPr wrap="square" lIns="0" tIns="0" rIns="0" bIns="0" rtlCol="0"/>
          <a:lstStyle/>
          <a:p>
            <a:endParaRPr/>
          </a:p>
        </p:txBody>
      </p:sp>
      <p:sp>
        <p:nvSpPr>
          <p:cNvPr id="52" name="object 52"/>
          <p:cNvSpPr/>
          <p:nvPr/>
        </p:nvSpPr>
        <p:spPr>
          <a:xfrm>
            <a:off x="8854440" y="4826508"/>
            <a:ext cx="464820" cy="563880"/>
          </a:xfrm>
          <a:custGeom>
            <a:avLst/>
            <a:gdLst/>
            <a:ahLst/>
            <a:cxnLst/>
            <a:rect l="l" t="t" r="r" b="b"/>
            <a:pathLst>
              <a:path w="464820" h="563879">
                <a:moveTo>
                  <a:pt x="387350" y="0"/>
                </a:moveTo>
                <a:lnTo>
                  <a:pt x="77469" y="0"/>
                </a:lnTo>
                <a:lnTo>
                  <a:pt x="47309" y="6086"/>
                </a:lnTo>
                <a:lnTo>
                  <a:pt x="22685" y="22685"/>
                </a:lnTo>
                <a:lnTo>
                  <a:pt x="6086" y="47309"/>
                </a:lnTo>
                <a:lnTo>
                  <a:pt x="0" y="77470"/>
                </a:lnTo>
                <a:lnTo>
                  <a:pt x="0" y="486410"/>
                </a:lnTo>
                <a:lnTo>
                  <a:pt x="6086" y="516570"/>
                </a:lnTo>
                <a:lnTo>
                  <a:pt x="22685" y="541194"/>
                </a:lnTo>
                <a:lnTo>
                  <a:pt x="47309" y="557793"/>
                </a:lnTo>
                <a:lnTo>
                  <a:pt x="77469" y="563880"/>
                </a:lnTo>
                <a:lnTo>
                  <a:pt x="387350" y="563880"/>
                </a:lnTo>
                <a:lnTo>
                  <a:pt x="417510" y="557793"/>
                </a:lnTo>
                <a:lnTo>
                  <a:pt x="442134" y="541194"/>
                </a:lnTo>
                <a:lnTo>
                  <a:pt x="458733" y="516570"/>
                </a:lnTo>
                <a:lnTo>
                  <a:pt x="464819" y="486410"/>
                </a:lnTo>
                <a:lnTo>
                  <a:pt x="464819" y="77470"/>
                </a:lnTo>
                <a:lnTo>
                  <a:pt x="458733" y="47309"/>
                </a:lnTo>
                <a:lnTo>
                  <a:pt x="442134" y="22685"/>
                </a:lnTo>
                <a:lnTo>
                  <a:pt x="417510" y="6086"/>
                </a:lnTo>
                <a:lnTo>
                  <a:pt x="387350" y="0"/>
                </a:lnTo>
                <a:close/>
              </a:path>
            </a:pathLst>
          </a:custGeom>
          <a:solidFill>
            <a:srgbClr val="00AF50"/>
          </a:solidFill>
        </p:spPr>
        <p:txBody>
          <a:bodyPr wrap="square" lIns="0" tIns="0" rIns="0" bIns="0" rtlCol="0"/>
          <a:lstStyle/>
          <a:p>
            <a:endParaRPr/>
          </a:p>
        </p:txBody>
      </p:sp>
      <p:sp>
        <p:nvSpPr>
          <p:cNvPr id="53" name="object 53"/>
          <p:cNvSpPr/>
          <p:nvPr/>
        </p:nvSpPr>
        <p:spPr>
          <a:xfrm>
            <a:off x="8854440" y="4826508"/>
            <a:ext cx="464820" cy="563880"/>
          </a:xfrm>
          <a:custGeom>
            <a:avLst/>
            <a:gdLst/>
            <a:ahLst/>
            <a:cxnLst/>
            <a:rect l="l" t="t" r="r" b="b"/>
            <a:pathLst>
              <a:path w="464820" h="563879">
                <a:moveTo>
                  <a:pt x="0" y="77470"/>
                </a:moveTo>
                <a:lnTo>
                  <a:pt x="6086" y="47309"/>
                </a:lnTo>
                <a:lnTo>
                  <a:pt x="22685" y="22685"/>
                </a:lnTo>
                <a:lnTo>
                  <a:pt x="47309" y="6086"/>
                </a:lnTo>
                <a:lnTo>
                  <a:pt x="77469" y="0"/>
                </a:lnTo>
                <a:lnTo>
                  <a:pt x="387350" y="0"/>
                </a:lnTo>
                <a:lnTo>
                  <a:pt x="417510" y="6086"/>
                </a:lnTo>
                <a:lnTo>
                  <a:pt x="442134" y="22685"/>
                </a:lnTo>
                <a:lnTo>
                  <a:pt x="458733" y="47309"/>
                </a:lnTo>
                <a:lnTo>
                  <a:pt x="464819" y="77470"/>
                </a:lnTo>
                <a:lnTo>
                  <a:pt x="464819" y="486410"/>
                </a:lnTo>
                <a:lnTo>
                  <a:pt x="458733" y="516570"/>
                </a:lnTo>
                <a:lnTo>
                  <a:pt x="442134" y="541194"/>
                </a:lnTo>
                <a:lnTo>
                  <a:pt x="417510" y="557793"/>
                </a:lnTo>
                <a:lnTo>
                  <a:pt x="387350" y="563880"/>
                </a:lnTo>
                <a:lnTo>
                  <a:pt x="77469" y="563880"/>
                </a:lnTo>
                <a:lnTo>
                  <a:pt x="47309" y="557793"/>
                </a:lnTo>
                <a:lnTo>
                  <a:pt x="22685" y="541194"/>
                </a:lnTo>
                <a:lnTo>
                  <a:pt x="6086" y="516570"/>
                </a:lnTo>
                <a:lnTo>
                  <a:pt x="0" y="486410"/>
                </a:lnTo>
                <a:lnTo>
                  <a:pt x="0" y="77470"/>
                </a:lnTo>
                <a:close/>
              </a:path>
            </a:pathLst>
          </a:custGeom>
          <a:ln w="9144">
            <a:solidFill>
              <a:srgbClr val="E0E0E0"/>
            </a:solidFill>
          </a:ln>
        </p:spPr>
        <p:txBody>
          <a:bodyPr wrap="square" lIns="0" tIns="0" rIns="0" bIns="0" rtlCol="0"/>
          <a:lstStyle/>
          <a:p>
            <a:endParaRPr/>
          </a:p>
        </p:txBody>
      </p:sp>
      <p:sp>
        <p:nvSpPr>
          <p:cNvPr id="54" name="object 54"/>
          <p:cNvSpPr txBox="1"/>
          <p:nvPr/>
        </p:nvSpPr>
        <p:spPr>
          <a:xfrm>
            <a:off x="9017000" y="4957317"/>
            <a:ext cx="141605" cy="298450"/>
          </a:xfrm>
          <a:prstGeom prst="rect">
            <a:avLst/>
          </a:prstGeom>
        </p:spPr>
        <p:txBody>
          <a:bodyPr vert="horz" wrap="square" lIns="0" tIns="0" rIns="0" bIns="0" rtlCol="0">
            <a:spAutoFit/>
          </a:bodyPr>
          <a:lstStyle/>
          <a:p>
            <a:pPr marL="12700">
              <a:lnSpc>
                <a:spcPct val="100000"/>
              </a:lnSpc>
            </a:pPr>
            <a:r>
              <a:rPr sz="1800" dirty="0">
                <a:latin typeface="Calibri"/>
                <a:cs typeface="Calibri"/>
              </a:rPr>
              <a:t>3</a:t>
            </a:r>
            <a:endParaRPr sz="1800">
              <a:latin typeface="Calibri"/>
              <a:cs typeface="Calibri"/>
            </a:endParaRPr>
          </a:p>
        </p:txBody>
      </p:sp>
      <p:sp>
        <p:nvSpPr>
          <p:cNvPr id="55" name="object 55"/>
          <p:cNvSpPr/>
          <p:nvPr/>
        </p:nvSpPr>
        <p:spPr>
          <a:xfrm>
            <a:off x="9550907" y="4802123"/>
            <a:ext cx="554723" cy="653795"/>
          </a:xfrm>
          <a:prstGeom prst="rect">
            <a:avLst/>
          </a:prstGeom>
          <a:blipFill>
            <a:blip r:embed="rId10" cstate="print"/>
            <a:stretch>
              <a:fillRect/>
            </a:stretch>
          </a:blipFill>
        </p:spPr>
        <p:txBody>
          <a:bodyPr wrap="square" lIns="0" tIns="0" rIns="0" bIns="0" rtlCol="0"/>
          <a:lstStyle/>
          <a:p>
            <a:endParaRPr/>
          </a:p>
        </p:txBody>
      </p:sp>
      <p:sp>
        <p:nvSpPr>
          <p:cNvPr id="56" name="object 56"/>
          <p:cNvSpPr/>
          <p:nvPr/>
        </p:nvSpPr>
        <p:spPr>
          <a:xfrm>
            <a:off x="9593580" y="4881359"/>
            <a:ext cx="470916" cy="560844"/>
          </a:xfrm>
          <a:prstGeom prst="rect">
            <a:avLst/>
          </a:prstGeom>
          <a:blipFill>
            <a:blip r:embed="rId7" cstate="print"/>
            <a:stretch>
              <a:fillRect/>
            </a:stretch>
          </a:blipFill>
        </p:spPr>
        <p:txBody>
          <a:bodyPr wrap="square" lIns="0" tIns="0" rIns="0" bIns="0" rtlCol="0"/>
          <a:lstStyle/>
          <a:p>
            <a:endParaRPr/>
          </a:p>
        </p:txBody>
      </p:sp>
      <p:sp>
        <p:nvSpPr>
          <p:cNvPr id="57" name="object 57"/>
          <p:cNvSpPr/>
          <p:nvPr/>
        </p:nvSpPr>
        <p:spPr>
          <a:xfrm>
            <a:off x="9598152" y="4826508"/>
            <a:ext cx="464820" cy="563880"/>
          </a:xfrm>
          <a:custGeom>
            <a:avLst/>
            <a:gdLst/>
            <a:ahLst/>
            <a:cxnLst/>
            <a:rect l="l" t="t" r="r" b="b"/>
            <a:pathLst>
              <a:path w="464820" h="563879">
                <a:moveTo>
                  <a:pt x="387350" y="0"/>
                </a:moveTo>
                <a:lnTo>
                  <a:pt x="77470" y="0"/>
                </a:lnTo>
                <a:lnTo>
                  <a:pt x="47309" y="6086"/>
                </a:lnTo>
                <a:lnTo>
                  <a:pt x="22685" y="22685"/>
                </a:lnTo>
                <a:lnTo>
                  <a:pt x="6086" y="47309"/>
                </a:lnTo>
                <a:lnTo>
                  <a:pt x="0" y="77470"/>
                </a:lnTo>
                <a:lnTo>
                  <a:pt x="0" y="486410"/>
                </a:lnTo>
                <a:lnTo>
                  <a:pt x="6086" y="516570"/>
                </a:lnTo>
                <a:lnTo>
                  <a:pt x="22685" y="541194"/>
                </a:lnTo>
                <a:lnTo>
                  <a:pt x="47309" y="557793"/>
                </a:lnTo>
                <a:lnTo>
                  <a:pt x="77470" y="563880"/>
                </a:lnTo>
                <a:lnTo>
                  <a:pt x="387350" y="563880"/>
                </a:lnTo>
                <a:lnTo>
                  <a:pt x="417510" y="557793"/>
                </a:lnTo>
                <a:lnTo>
                  <a:pt x="442134" y="541194"/>
                </a:lnTo>
                <a:lnTo>
                  <a:pt x="458733" y="516570"/>
                </a:lnTo>
                <a:lnTo>
                  <a:pt x="464820" y="486410"/>
                </a:lnTo>
                <a:lnTo>
                  <a:pt x="464820" y="77470"/>
                </a:lnTo>
                <a:lnTo>
                  <a:pt x="458733" y="47309"/>
                </a:lnTo>
                <a:lnTo>
                  <a:pt x="442134" y="22685"/>
                </a:lnTo>
                <a:lnTo>
                  <a:pt x="417510" y="6086"/>
                </a:lnTo>
                <a:lnTo>
                  <a:pt x="387350" y="0"/>
                </a:lnTo>
                <a:close/>
              </a:path>
            </a:pathLst>
          </a:custGeom>
          <a:solidFill>
            <a:srgbClr val="C78704"/>
          </a:solidFill>
        </p:spPr>
        <p:txBody>
          <a:bodyPr wrap="square" lIns="0" tIns="0" rIns="0" bIns="0" rtlCol="0"/>
          <a:lstStyle/>
          <a:p>
            <a:endParaRPr/>
          </a:p>
        </p:txBody>
      </p:sp>
      <p:sp>
        <p:nvSpPr>
          <p:cNvPr id="58" name="object 58"/>
          <p:cNvSpPr/>
          <p:nvPr/>
        </p:nvSpPr>
        <p:spPr>
          <a:xfrm>
            <a:off x="9598152" y="4826508"/>
            <a:ext cx="464820" cy="563880"/>
          </a:xfrm>
          <a:custGeom>
            <a:avLst/>
            <a:gdLst/>
            <a:ahLst/>
            <a:cxnLst/>
            <a:rect l="l" t="t" r="r" b="b"/>
            <a:pathLst>
              <a:path w="464820" h="563879">
                <a:moveTo>
                  <a:pt x="0" y="77470"/>
                </a:moveTo>
                <a:lnTo>
                  <a:pt x="6086" y="47309"/>
                </a:lnTo>
                <a:lnTo>
                  <a:pt x="22685" y="22685"/>
                </a:lnTo>
                <a:lnTo>
                  <a:pt x="47309" y="6086"/>
                </a:lnTo>
                <a:lnTo>
                  <a:pt x="77470" y="0"/>
                </a:lnTo>
                <a:lnTo>
                  <a:pt x="387350" y="0"/>
                </a:lnTo>
                <a:lnTo>
                  <a:pt x="417510" y="6086"/>
                </a:lnTo>
                <a:lnTo>
                  <a:pt x="442134" y="22685"/>
                </a:lnTo>
                <a:lnTo>
                  <a:pt x="458733" y="47309"/>
                </a:lnTo>
                <a:lnTo>
                  <a:pt x="464820" y="77470"/>
                </a:lnTo>
                <a:lnTo>
                  <a:pt x="464820" y="486410"/>
                </a:lnTo>
                <a:lnTo>
                  <a:pt x="458733" y="516570"/>
                </a:lnTo>
                <a:lnTo>
                  <a:pt x="442134" y="541194"/>
                </a:lnTo>
                <a:lnTo>
                  <a:pt x="417510" y="557793"/>
                </a:lnTo>
                <a:lnTo>
                  <a:pt x="387350" y="563880"/>
                </a:lnTo>
                <a:lnTo>
                  <a:pt x="77470" y="563880"/>
                </a:lnTo>
                <a:lnTo>
                  <a:pt x="47309" y="557793"/>
                </a:lnTo>
                <a:lnTo>
                  <a:pt x="22685" y="541194"/>
                </a:lnTo>
                <a:lnTo>
                  <a:pt x="6086" y="516570"/>
                </a:lnTo>
                <a:lnTo>
                  <a:pt x="0" y="486410"/>
                </a:lnTo>
                <a:lnTo>
                  <a:pt x="0" y="77470"/>
                </a:lnTo>
                <a:close/>
              </a:path>
            </a:pathLst>
          </a:custGeom>
          <a:ln w="9144">
            <a:solidFill>
              <a:srgbClr val="E0E0E0"/>
            </a:solidFill>
          </a:ln>
        </p:spPr>
        <p:txBody>
          <a:bodyPr wrap="square" lIns="0" tIns="0" rIns="0" bIns="0" rtlCol="0"/>
          <a:lstStyle/>
          <a:p>
            <a:endParaRPr/>
          </a:p>
        </p:txBody>
      </p:sp>
      <p:sp>
        <p:nvSpPr>
          <p:cNvPr id="59" name="object 59"/>
          <p:cNvSpPr txBox="1"/>
          <p:nvPr/>
        </p:nvSpPr>
        <p:spPr>
          <a:xfrm>
            <a:off x="9761601" y="4957317"/>
            <a:ext cx="141605" cy="298450"/>
          </a:xfrm>
          <a:prstGeom prst="rect">
            <a:avLst/>
          </a:prstGeom>
        </p:spPr>
        <p:txBody>
          <a:bodyPr vert="horz" wrap="square" lIns="0" tIns="0" rIns="0" bIns="0" rtlCol="0">
            <a:spAutoFit/>
          </a:bodyPr>
          <a:lstStyle/>
          <a:p>
            <a:pPr marL="12700">
              <a:lnSpc>
                <a:spcPct val="100000"/>
              </a:lnSpc>
            </a:pPr>
            <a:r>
              <a:rPr sz="1800" dirty="0">
                <a:latin typeface="Calibri"/>
                <a:cs typeface="Calibri"/>
              </a:rPr>
              <a:t>1</a:t>
            </a:r>
            <a:endParaRPr sz="1800">
              <a:latin typeface="Calibri"/>
              <a:cs typeface="Calibri"/>
            </a:endParaRPr>
          </a:p>
        </p:txBody>
      </p:sp>
      <p:sp>
        <p:nvSpPr>
          <p:cNvPr id="60" name="object 60"/>
          <p:cNvSpPr txBox="1"/>
          <p:nvPr/>
        </p:nvSpPr>
        <p:spPr>
          <a:xfrm>
            <a:off x="1931670" y="5911596"/>
            <a:ext cx="612140" cy="298450"/>
          </a:xfrm>
          <a:prstGeom prst="rect">
            <a:avLst/>
          </a:prstGeom>
        </p:spPr>
        <p:txBody>
          <a:bodyPr vert="horz" wrap="square" lIns="0" tIns="0" rIns="0" bIns="0" rtlCol="0">
            <a:spAutoFit/>
          </a:bodyPr>
          <a:lstStyle/>
          <a:p>
            <a:pPr marL="12700">
              <a:lnSpc>
                <a:spcPct val="100000"/>
              </a:lnSpc>
            </a:pPr>
            <a:r>
              <a:rPr sz="1800" dirty="0">
                <a:solidFill>
                  <a:srgbClr val="353637"/>
                </a:solidFill>
                <a:latin typeface="Calibri"/>
                <a:cs typeface="Calibri"/>
              </a:rPr>
              <a:t>Blo</a:t>
            </a:r>
            <a:r>
              <a:rPr sz="1800" spc="-10" dirty="0">
                <a:solidFill>
                  <a:srgbClr val="353637"/>
                </a:solidFill>
                <a:latin typeface="Calibri"/>
                <a:cs typeface="Calibri"/>
              </a:rPr>
              <a:t>c</a:t>
            </a:r>
            <a:r>
              <a:rPr sz="1800" dirty="0">
                <a:solidFill>
                  <a:srgbClr val="353637"/>
                </a:solidFill>
                <a:latin typeface="Calibri"/>
                <a:cs typeface="Calibri"/>
              </a:rPr>
              <a:t>ks</a:t>
            </a:r>
            <a:endParaRPr sz="1800">
              <a:latin typeface="Calibri"/>
              <a:cs typeface="Calibri"/>
            </a:endParaRPr>
          </a:p>
        </p:txBody>
      </p:sp>
      <p:sp>
        <p:nvSpPr>
          <p:cNvPr id="61" name="object 61"/>
          <p:cNvSpPr/>
          <p:nvPr/>
        </p:nvSpPr>
        <p:spPr>
          <a:xfrm>
            <a:off x="2119883" y="5279135"/>
            <a:ext cx="551700" cy="739114"/>
          </a:xfrm>
          <a:prstGeom prst="rect">
            <a:avLst/>
          </a:prstGeom>
          <a:blipFill>
            <a:blip r:embed="rId11" cstate="print"/>
            <a:stretch>
              <a:fillRect/>
            </a:stretch>
          </a:blipFill>
        </p:spPr>
        <p:txBody>
          <a:bodyPr wrap="square" lIns="0" tIns="0" rIns="0" bIns="0" rtlCol="0"/>
          <a:lstStyle/>
          <a:p>
            <a:endParaRPr/>
          </a:p>
        </p:txBody>
      </p:sp>
      <p:sp>
        <p:nvSpPr>
          <p:cNvPr id="62" name="object 62"/>
          <p:cNvSpPr/>
          <p:nvPr/>
        </p:nvSpPr>
        <p:spPr>
          <a:xfrm>
            <a:off x="2162175" y="5471795"/>
            <a:ext cx="302260" cy="488315"/>
          </a:xfrm>
          <a:custGeom>
            <a:avLst/>
            <a:gdLst/>
            <a:ahLst/>
            <a:cxnLst/>
            <a:rect l="l" t="t" r="r" b="b"/>
            <a:pathLst>
              <a:path w="302260" h="488314">
                <a:moveTo>
                  <a:pt x="263561" y="64888"/>
                </a:moveTo>
                <a:lnTo>
                  <a:pt x="230457" y="83147"/>
                </a:lnTo>
                <a:lnTo>
                  <a:pt x="0" y="468655"/>
                </a:lnTo>
                <a:lnTo>
                  <a:pt x="32766" y="488200"/>
                </a:lnTo>
                <a:lnTo>
                  <a:pt x="263163" y="102620"/>
                </a:lnTo>
                <a:lnTo>
                  <a:pt x="263561" y="64888"/>
                </a:lnTo>
                <a:close/>
              </a:path>
              <a:path w="302260" h="488314">
                <a:moveTo>
                  <a:pt x="302032" y="22732"/>
                </a:moveTo>
                <a:lnTo>
                  <a:pt x="266573" y="22732"/>
                </a:lnTo>
                <a:lnTo>
                  <a:pt x="299212" y="42290"/>
                </a:lnTo>
                <a:lnTo>
                  <a:pt x="263163" y="102620"/>
                </a:lnTo>
                <a:lnTo>
                  <a:pt x="262508" y="164617"/>
                </a:lnTo>
                <a:lnTo>
                  <a:pt x="281305" y="183870"/>
                </a:lnTo>
                <a:lnTo>
                  <a:pt x="288750" y="182452"/>
                </a:lnTo>
                <a:lnTo>
                  <a:pt x="294862" y="178433"/>
                </a:lnTo>
                <a:lnTo>
                  <a:pt x="299021" y="172420"/>
                </a:lnTo>
                <a:lnTo>
                  <a:pt x="300608" y="165023"/>
                </a:lnTo>
                <a:lnTo>
                  <a:pt x="302032" y="22732"/>
                </a:lnTo>
                <a:close/>
              </a:path>
              <a:path w="302260" h="488314">
                <a:moveTo>
                  <a:pt x="302260" y="0"/>
                </a:moveTo>
                <a:lnTo>
                  <a:pt x="157861" y="79755"/>
                </a:lnTo>
                <a:lnTo>
                  <a:pt x="152064" y="84643"/>
                </a:lnTo>
                <a:lnTo>
                  <a:pt x="148732" y="91138"/>
                </a:lnTo>
                <a:lnTo>
                  <a:pt x="148091" y="98419"/>
                </a:lnTo>
                <a:lnTo>
                  <a:pt x="150368" y="105663"/>
                </a:lnTo>
                <a:lnTo>
                  <a:pt x="155255" y="111395"/>
                </a:lnTo>
                <a:lnTo>
                  <a:pt x="161750" y="114704"/>
                </a:lnTo>
                <a:lnTo>
                  <a:pt x="169031" y="115334"/>
                </a:lnTo>
                <a:lnTo>
                  <a:pt x="176275" y="113029"/>
                </a:lnTo>
                <a:lnTo>
                  <a:pt x="230457" y="83147"/>
                </a:lnTo>
                <a:lnTo>
                  <a:pt x="266573" y="22732"/>
                </a:lnTo>
                <a:lnTo>
                  <a:pt x="302032" y="22732"/>
                </a:lnTo>
                <a:lnTo>
                  <a:pt x="302260" y="0"/>
                </a:lnTo>
                <a:close/>
              </a:path>
              <a:path w="302260" h="488314">
                <a:moveTo>
                  <a:pt x="282468" y="32257"/>
                </a:moveTo>
                <a:lnTo>
                  <a:pt x="263906" y="32257"/>
                </a:lnTo>
                <a:lnTo>
                  <a:pt x="292100" y="49148"/>
                </a:lnTo>
                <a:lnTo>
                  <a:pt x="263561" y="64888"/>
                </a:lnTo>
                <a:lnTo>
                  <a:pt x="263163" y="102620"/>
                </a:lnTo>
                <a:lnTo>
                  <a:pt x="299212" y="42290"/>
                </a:lnTo>
                <a:lnTo>
                  <a:pt x="282468" y="32257"/>
                </a:lnTo>
                <a:close/>
              </a:path>
              <a:path w="302260" h="488314">
                <a:moveTo>
                  <a:pt x="266573" y="22732"/>
                </a:moveTo>
                <a:lnTo>
                  <a:pt x="230457" y="83147"/>
                </a:lnTo>
                <a:lnTo>
                  <a:pt x="263561" y="64888"/>
                </a:lnTo>
                <a:lnTo>
                  <a:pt x="263906" y="32257"/>
                </a:lnTo>
                <a:lnTo>
                  <a:pt x="282468" y="32257"/>
                </a:lnTo>
                <a:lnTo>
                  <a:pt x="266573" y="22732"/>
                </a:lnTo>
                <a:close/>
              </a:path>
              <a:path w="302260" h="488314">
                <a:moveTo>
                  <a:pt x="263906" y="32257"/>
                </a:moveTo>
                <a:lnTo>
                  <a:pt x="263561" y="64888"/>
                </a:lnTo>
                <a:lnTo>
                  <a:pt x="292100" y="49148"/>
                </a:lnTo>
                <a:lnTo>
                  <a:pt x="263906" y="32257"/>
                </a:lnTo>
                <a:close/>
              </a:path>
            </a:pathLst>
          </a:custGeom>
          <a:solidFill>
            <a:srgbClr val="393939"/>
          </a:solidFill>
        </p:spPr>
        <p:txBody>
          <a:bodyPr wrap="square" lIns="0" tIns="0" rIns="0" bIns="0" rtlCol="0"/>
          <a:lstStyle/>
          <a:p>
            <a:endParaRPr/>
          </a:p>
        </p:txBody>
      </p:sp>
      <p:sp>
        <p:nvSpPr>
          <p:cNvPr id="63" name="object 63"/>
          <p:cNvSpPr/>
          <p:nvPr/>
        </p:nvSpPr>
        <p:spPr>
          <a:xfrm>
            <a:off x="1772411" y="1405115"/>
            <a:ext cx="2366010" cy="1140726"/>
          </a:xfrm>
          <a:prstGeom prst="rect">
            <a:avLst/>
          </a:prstGeom>
          <a:blipFill>
            <a:blip r:embed="rId12" cstate="print"/>
            <a:stretch>
              <a:fillRect/>
            </a:stretch>
          </a:blipFill>
        </p:spPr>
        <p:txBody>
          <a:bodyPr wrap="square" lIns="0" tIns="0" rIns="0" bIns="0" rtlCol="0"/>
          <a:lstStyle/>
          <a:p>
            <a:endParaRPr/>
          </a:p>
        </p:txBody>
      </p:sp>
      <p:sp>
        <p:nvSpPr>
          <p:cNvPr id="64" name="object 64"/>
          <p:cNvSpPr txBox="1"/>
          <p:nvPr/>
        </p:nvSpPr>
        <p:spPr>
          <a:xfrm>
            <a:off x="2388489" y="1664208"/>
            <a:ext cx="1134110" cy="572770"/>
          </a:xfrm>
          <a:prstGeom prst="rect">
            <a:avLst/>
          </a:prstGeom>
        </p:spPr>
        <p:txBody>
          <a:bodyPr vert="horz" wrap="square" lIns="0" tIns="0" rIns="0" bIns="0" rtlCol="0">
            <a:spAutoFit/>
          </a:bodyPr>
          <a:lstStyle/>
          <a:p>
            <a:pPr marL="212090" marR="5080" indent="-200025">
              <a:lnSpc>
                <a:spcPct val="100000"/>
              </a:lnSpc>
            </a:pPr>
            <a:r>
              <a:rPr sz="1800" dirty="0">
                <a:latin typeface="Calibri"/>
                <a:cs typeface="Calibri"/>
              </a:rPr>
              <a:t>Name</a:t>
            </a:r>
            <a:r>
              <a:rPr sz="1800" spc="-90" dirty="0">
                <a:latin typeface="Calibri"/>
                <a:cs typeface="Calibri"/>
              </a:rPr>
              <a:t> </a:t>
            </a:r>
            <a:r>
              <a:rPr sz="1800" dirty="0">
                <a:latin typeface="Calibri"/>
                <a:cs typeface="Calibri"/>
              </a:rPr>
              <a:t>Node  </a:t>
            </a:r>
            <a:r>
              <a:rPr sz="1800" spc="-5" dirty="0">
                <a:latin typeface="Calibri"/>
                <a:cs typeface="Calibri"/>
              </a:rPr>
              <a:t>(Active)</a:t>
            </a:r>
            <a:endParaRPr sz="1800">
              <a:latin typeface="Calibri"/>
              <a:cs typeface="Calibri"/>
            </a:endParaRPr>
          </a:p>
        </p:txBody>
      </p:sp>
      <p:sp>
        <p:nvSpPr>
          <p:cNvPr id="65" name="object 65"/>
          <p:cNvSpPr/>
          <p:nvPr/>
        </p:nvSpPr>
        <p:spPr>
          <a:xfrm>
            <a:off x="5241035" y="1402067"/>
            <a:ext cx="2368295" cy="1144536"/>
          </a:xfrm>
          <a:prstGeom prst="rect">
            <a:avLst/>
          </a:prstGeom>
          <a:blipFill>
            <a:blip r:embed="rId13" cstate="print"/>
            <a:stretch>
              <a:fillRect/>
            </a:stretch>
          </a:blipFill>
        </p:spPr>
        <p:txBody>
          <a:bodyPr wrap="square" lIns="0" tIns="0" rIns="0" bIns="0" rtlCol="0"/>
          <a:lstStyle/>
          <a:p>
            <a:endParaRPr/>
          </a:p>
        </p:txBody>
      </p:sp>
      <p:sp>
        <p:nvSpPr>
          <p:cNvPr id="66" name="object 66"/>
          <p:cNvSpPr/>
          <p:nvPr/>
        </p:nvSpPr>
        <p:spPr>
          <a:xfrm>
            <a:off x="5288279" y="1426463"/>
            <a:ext cx="2278380" cy="1054735"/>
          </a:xfrm>
          <a:custGeom>
            <a:avLst/>
            <a:gdLst/>
            <a:ahLst/>
            <a:cxnLst/>
            <a:rect l="l" t="t" r="r" b="b"/>
            <a:pathLst>
              <a:path w="2278379" h="1054735">
                <a:moveTo>
                  <a:pt x="2102612" y="0"/>
                </a:moveTo>
                <a:lnTo>
                  <a:pt x="175768" y="0"/>
                </a:lnTo>
                <a:lnTo>
                  <a:pt x="129057" y="6281"/>
                </a:lnTo>
                <a:lnTo>
                  <a:pt x="87074" y="24007"/>
                </a:lnTo>
                <a:lnTo>
                  <a:pt x="51498" y="51498"/>
                </a:lnTo>
                <a:lnTo>
                  <a:pt x="24007" y="87074"/>
                </a:lnTo>
                <a:lnTo>
                  <a:pt x="6281" y="129057"/>
                </a:lnTo>
                <a:lnTo>
                  <a:pt x="0" y="175768"/>
                </a:lnTo>
                <a:lnTo>
                  <a:pt x="0" y="878839"/>
                </a:lnTo>
                <a:lnTo>
                  <a:pt x="6281" y="925550"/>
                </a:lnTo>
                <a:lnTo>
                  <a:pt x="24007" y="967533"/>
                </a:lnTo>
                <a:lnTo>
                  <a:pt x="51498" y="1003109"/>
                </a:lnTo>
                <a:lnTo>
                  <a:pt x="87074" y="1030600"/>
                </a:lnTo>
                <a:lnTo>
                  <a:pt x="129057" y="1048326"/>
                </a:lnTo>
                <a:lnTo>
                  <a:pt x="175768" y="1054608"/>
                </a:lnTo>
                <a:lnTo>
                  <a:pt x="2102612" y="1054608"/>
                </a:lnTo>
                <a:lnTo>
                  <a:pt x="2149322" y="1048326"/>
                </a:lnTo>
                <a:lnTo>
                  <a:pt x="2191305" y="1030600"/>
                </a:lnTo>
                <a:lnTo>
                  <a:pt x="2226881" y="1003109"/>
                </a:lnTo>
                <a:lnTo>
                  <a:pt x="2254372" y="967533"/>
                </a:lnTo>
                <a:lnTo>
                  <a:pt x="2272098" y="925550"/>
                </a:lnTo>
                <a:lnTo>
                  <a:pt x="2278379" y="878839"/>
                </a:lnTo>
                <a:lnTo>
                  <a:pt x="2278379" y="175768"/>
                </a:lnTo>
                <a:lnTo>
                  <a:pt x="2272098" y="129057"/>
                </a:lnTo>
                <a:lnTo>
                  <a:pt x="2254372" y="87074"/>
                </a:lnTo>
                <a:lnTo>
                  <a:pt x="2226881" y="51498"/>
                </a:lnTo>
                <a:lnTo>
                  <a:pt x="2191305" y="24007"/>
                </a:lnTo>
                <a:lnTo>
                  <a:pt x="2149322" y="6281"/>
                </a:lnTo>
                <a:lnTo>
                  <a:pt x="2102612" y="0"/>
                </a:lnTo>
                <a:close/>
              </a:path>
            </a:pathLst>
          </a:custGeom>
          <a:solidFill>
            <a:srgbClr val="1F87C7"/>
          </a:solidFill>
        </p:spPr>
        <p:txBody>
          <a:bodyPr wrap="square" lIns="0" tIns="0" rIns="0" bIns="0" rtlCol="0"/>
          <a:lstStyle/>
          <a:p>
            <a:endParaRPr/>
          </a:p>
        </p:txBody>
      </p:sp>
      <p:sp>
        <p:nvSpPr>
          <p:cNvPr id="67" name="object 67"/>
          <p:cNvSpPr/>
          <p:nvPr/>
        </p:nvSpPr>
        <p:spPr>
          <a:xfrm>
            <a:off x="5288279" y="1426463"/>
            <a:ext cx="2278380" cy="1054735"/>
          </a:xfrm>
          <a:custGeom>
            <a:avLst/>
            <a:gdLst/>
            <a:ahLst/>
            <a:cxnLst/>
            <a:rect l="l" t="t" r="r" b="b"/>
            <a:pathLst>
              <a:path w="2278379" h="1054735">
                <a:moveTo>
                  <a:pt x="0" y="175768"/>
                </a:moveTo>
                <a:lnTo>
                  <a:pt x="6281" y="129057"/>
                </a:lnTo>
                <a:lnTo>
                  <a:pt x="24007" y="87074"/>
                </a:lnTo>
                <a:lnTo>
                  <a:pt x="51498" y="51498"/>
                </a:lnTo>
                <a:lnTo>
                  <a:pt x="87074" y="24007"/>
                </a:lnTo>
                <a:lnTo>
                  <a:pt x="129057" y="6281"/>
                </a:lnTo>
                <a:lnTo>
                  <a:pt x="175768" y="0"/>
                </a:lnTo>
                <a:lnTo>
                  <a:pt x="2102612" y="0"/>
                </a:lnTo>
                <a:lnTo>
                  <a:pt x="2149322" y="6281"/>
                </a:lnTo>
                <a:lnTo>
                  <a:pt x="2191305" y="24007"/>
                </a:lnTo>
                <a:lnTo>
                  <a:pt x="2226881" y="51498"/>
                </a:lnTo>
                <a:lnTo>
                  <a:pt x="2254372" y="87074"/>
                </a:lnTo>
                <a:lnTo>
                  <a:pt x="2272098" y="129057"/>
                </a:lnTo>
                <a:lnTo>
                  <a:pt x="2278379" y="175768"/>
                </a:lnTo>
                <a:lnTo>
                  <a:pt x="2278379" y="878839"/>
                </a:lnTo>
                <a:lnTo>
                  <a:pt x="2272098" y="925550"/>
                </a:lnTo>
                <a:lnTo>
                  <a:pt x="2254372" y="967533"/>
                </a:lnTo>
                <a:lnTo>
                  <a:pt x="2226881" y="1003109"/>
                </a:lnTo>
                <a:lnTo>
                  <a:pt x="2191305" y="1030600"/>
                </a:lnTo>
                <a:lnTo>
                  <a:pt x="2149322" y="1048326"/>
                </a:lnTo>
                <a:lnTo>
                  <a:pt x="2102612" y="1054608"/>
                </a:lnTo>
                <a:lnTo>
                  <a:pt x="175768" y="1054608"/>
                </a:lnTo>
                <a:lnTo>
                  <a:pt x="129057" y="1048326"/>
                </a:lnTo>
                <a:lnTo>
                  <a:pt x="87074" y="1030600"/>
                </a:lnTo>
                <a:lnTo>
                  <a:pt x="51498" y="1003109"/>
                </a:lnTo>
                <a:lnTo>
                  <a:pt x="24007" y="967533"/>
                </a:lnTo>
                <a:lnTo>
                  <a:pt x="6281" y="925550"/>
                </a:lnTo>
                <a:lnTo>
                  <a:pt x="0" y="878839"/>
                </a:lnTo>
                <a:lnTo>
                  <a:pt x="0" y="175768"/>
                </a:lnTo>
                <a:close/>
              </a:path>
            </a:pathLst>
          </a:custGeom>
          <a:ln w="9144">
            <a:solidFill>
              <a:srgbClr val="8EABDE"/>
            </a:solidFill>
          </a:ln>
        </p:spPr>
        <p:txBody>
          <a:bodyPr wrap="square" lIns="0" tIns="0" rIns="0" bIns="0" rtlCol="0"/>
          <a:lstStyle/>
          <a:p>
            <a:endParaRPr/>
          </a:p>
        </p:txBody>
      </p:sp>
      <p:sp>
        <p:nvSpPr>
          <p:cNvPr id="68" name="object 68"/>
          <p:cNvSpPr txBox="1"/>
          <p:nvPr/>
        </p:nvSpPr>
        <p:spPr>
          <a:xfrm>
            <a:off x="5859271" y="1664208"/>
            <a:ext cx="1134745" cy="572770"/>
          </a:xfrm>
          <a:prstGeom prst="rect">
            <a:avLst/>
          </a:prstGeom>
        </p:spPr>
        <p:txBody>
          <a:bodyPr vert="horz" wrap="square" lIns="0" tIns="0" rIns="0" bIns="0" rtlCol="0">
            <a:spAutoFit/>
          </a:bodyPr>
          <a:lstStyle/>
          <a:p>
            <a:pPr marL="91440" marR="5080" indent="-79375">
              <a:lnSpc>
                <a:spcPct val="100000"/>
              </a:lnSpc>
            </a:pPr>
            <a:r>
              <a:rPr sz="1800" dirty="0">
                <a:latin typeface="Calibri"/>
                <a:cs typeface="Calibri"/>
              </a:rPr>
              <a:t>Name</a:t>
            </a:r>
            <a:r>
              <a:rPr sz="1800" spc="-90" dirty="0">
                <a:latin typeface="Calibri"/>
                <a:cs typeface="Calibri"/>
              </a:rPr>
              <a:t> </a:t>
            </a:r>
            <a:r>
              <a:rPr sz="1800" dirty="0">
                <a:latin typeface="Calibri"/>
                <a:cs typeface="Calibri"/>
              </a:rPr>
              <a:t>Node  </a:t>
            </a:r>
            <a:r>
              <a:rPr sz="1800" spc="-5" dirty="0">
                <a:latin typeface="Calibri"/>
                <a:cs typeface="Calibri"/>
              </a:rPr>
              <a:t>(Stand</a:t>
            </a:r>
            <a:r>
              <a:rPr sz="1800" spc="-80" dirty="0">
                <a:latin typeface="Calibri"/>
                <a:cs typeface="Calibri"/>
              </a:rPr>
              <a:t> </a:t>
            </a:r>
            <a:r>
              <a:rPr sz="1800" dirty="0">
                <a:latin typeface="Calibri"/>
                <a:cs typeface="Calibri"/>
              </a:rPr>
              <a:t>By)</a:t>
            </a:r>
            <a:endParaRPr sz="1800">
              <a:latin typeface="Calibri"/>
              <a:cs typeface="Calibri"/>
            </a:endParaRPr>
          </a:p>
        </p:txBody>
      </p:sp>
      <p:sp>
        <p:nvSpPr>
          <p:cNvPr id="69" name="object 69"/>
          <p:cNvSpPr/>
          <p:nvPr/>
        </p:nvSpPr>
        <p:spPr>
          <a:xfrm>
            <a:off x="4212335" y="2702026"/>
            <a:ext cx="949439" cy="658393"/>
          </a:xfrm>
          <a:prstGeom prst="rect">
            <a:avLst/>
          </a:prstGeom>
          <a:blipFill>
            <a:blip r:embed="rId14" cstate="print"/>
            <a:stretch>
              <a:fillRect/>
            </a:stretch>
          </a:blipFill>
        </p:spPr>
        <p:txBody>
          <a:bodyPr wrap="square" lIns="0" tIns="0" rIns="0" bIns="0" rtlCol="0"/>
          <a:lstStyle/>
          <a:p>
            <a:endParaRPr/>
          </a:p>
        </p:txBody>
      </p:sp>
      <p:sp>
        <p:nvSpPr>
          <p:cNvPr id="70" name="object 70"/>
          <p:cNvSpPr/>
          <p:nvPr/>
        </p:nvSpPr>
        <p:spPr>
          <a:xfrm>
            <a:off x="4259579" y="2797429"/>
            <a:ext cx="859790" cy="497840"/>
          </a:xfrm>
          <a:custGeom>
            <a:avLst/>
            <a:gdLst/>
            <a:ahLst/>
            <a:cxnLst/>
            <a:rect l="l" t="t" r="r" b="b"/>
            <a:pathLst>
              <a:path w="859789" h="497839">
                <a:moveTo>
                  <a:pt x="0" y="0"/>
                </a:moveTo>
                <a:lnTo>
                  <a:pt x="0" y="426338"/>
                </a:lnTo>
                <a:lnTo>
                  <a:pt x="6923" y="439147"/>
                </a:lnTo>
                <a:lnTo>
                  <a:pt x="58674" y="462275"/>
                </a:lnTo>
                <a:lnTo>
                  <a:pt x="101073" y="472198"/>
                </a:lnTo>
                <a:lnTo>
                  <a:pt x="152870" y="480762"/>
                </a:lnTo>
                <a:lnTo>
                  <a:pt x="212852" y="487769"/>
                </a:lnTo>
                <a:lnTo>
                  <a:pt x="279804" y="493020"/>
                </a:lnTo>
                <a:lnTo>
                  <a:pt x="352514" y="496316"/>
                </a:lnTo>
                <a:lnTo>
                  <a:pt x="429768" y="497459"/>
                </a:lnTo>
                <a:lnTo>
                  <a:pt x="507021" y="496316"/>
                </a:lnTo>
                <a:lnTo>
                  <a:pt x="579731" y="493020"/>
                </a:lnTo>
                <a:lnTo>
                  <a:pt x="646683" y="487769"/>
                </a:lnTo>
                <a:lnTo>
                  <a:pt x="706665" y="480762"/>
                </a:lnTo>
                <a:lnTo>
                  <a:pt x="758462" y="472198"/>
                </a:lnTo>
                <a:lnTo>
                  <a:pt x="800862" y="462275"/>
                </a:lnTo>
                <a:lnTo>
                  <a:pt x="852612" y="439147"/>
                </a:lnTo>
                <a:lnTo>
                  <a:pt x="859536" y="426338"/>
                </a:lnTo>
                <a:lnTo>
                  <a:pt x="859536" y="71120"/>
                </a:lnTo>
                <a:lnTo>
                  <a:pt x="429768" y="71120"/>
                </a:lnTo>
                <a:lnTo>
                  <a:pt x="352514" y="69977"/>
                </a:lnTo>
                <a:lnTo>
                  <a:pt x="279804" y="66681"/>
                </a:lnTo>
                <a:lnTo>
                  <a:pt x="212852" y="61430"/>
                </a:lnTo>
                <a:lnTo>
                  <a:pt x="152870" y="54423"/>
                </a:lnTo>
                <a:lnTo>
                  <a:pt x="101073" y="45859"/>
                </a:lnTo>
                <a:lnTo>
                  <a:pt x="58674" y="35936"/>
                </a:lnTo>
                <a:lnTo>
                  <a:pt x="6923" y="12808"/>
                </a:lnTo>
                <a:lnTo>
                  <a:pt x="0" y="0"/>
                </a:lnTo>
                <a:close/>
              </a:path>
              <a:path w="859789" h="497839">
                <a:moveTo>
                  <a:pt x="859536" y="0"/>
                </a:moveTo>
                <a:lnTo>
                  <a:pt x="800862" y="35936"/>
                </a:lnTo>
                <a:lnTo>
                  <a:pt x="758462" y="45859"/>
                </a:lnTo>
                <a:lnTo>
                  <a:pt x="706665" y="54423"/>
                </a:lnTo>
                <a:lnTo>
                  <a:pt x="646684" y="61430"/>
                </a:lnTo>
                <a:lnTo>
                  <a:pt x="579731" y="66681"/>
                </a:lnTo>
                <a:lnTo>
                  <a:pt x="507021" y="69977"/>
                </a:lnTo>
                <a:lnTo>
                  <a:pt x="429768" y="71120"/>
                </a:lnTo>
                <a:lnTo>
                  <a:pt x="859536" y="71120"/>
                </a:lnTo>
                <a:lnTo>
                  <a:pt x="859536" y="0"/>
                </a:lnTo>
                <a:close/>
              </a:path>
            </a:pathLst>
          </a:custGeom>
          <a:solidFill>
            <a:srgbClr val="8EABDE"/>
          </a:solidFill>
        </p:spPr>
        <p:txBody>
          <a:bodyPr wrap="square" lIns="0" tIns="0" rIns="0" bIns="0" rtlCol="0"/>
          <a:lstStyle/>
          <a:p>
            <a:endParaRPr/>
          </a:p>
        </p:txBody>
      </p:sp>
      <p:sp>
        <p:nvSpPr>
          <p:cNvPr id="71" name="object 71"/>
          <p:cNvSpPr/>
          <p:nvPr/>
        </p:nvSpPr>
        <p:spPr>
          <a:xfrm>
            <a:off x="4259579" y="2726435"/>
            <a:ext cx="859790" cy="142240"/>
          </a:xfrm>
          <a:custGeom>
            <a:avLst/>
            <a:gdLst/>
            <a:ahLst/>
            <a:cxnLst/>
            <a:rect l="l" t="t" r="r" b="b"/>
            <a:pathLst>
              <a:path w="859789" h="142239">
                <a:moveTo>
                  <a:pt x="429768" y="0"/>
                </a:moveTo>
                <a:lnTo>
                  <a:pt x="352514" y="1142"/>
                </a:lnTo>
                <a:lnTo>
                  <a:pt x="279804" y="4437"/>
                </a:lnTo>
                <a:lnTo>
                  <a:pt x="212852" y="9684"/>
                </a:lnTo>
                <a:lnTo>
                  <a:pt x="152870" y="16685"/>
                </a:lnTo>
                <a:lnTo>
                  <a:pt x="101073" y="25238"/>
                </a:lnTo>
                <a:lnTo>
                  <a:pt x="58674" y="35146"/>
                </a:lnTo>
                <a:lnTo>
                  <a:pt x="6923" y="58222"/>
                </a:lnTo>
                <a:lnTo>
                  <a:pt x="0" y="70992"/>
                </a:lnTo>
                <a:lnTo>
                  <a:pt x="6923" y="83801"/>
                </a:lnTo>
                <a:lnTo>
                  <a:pt x="58674" y="106929"/>
                </a:lnTo>
                <a:lnTo>
                  <a:pt x="101073" y="116852"/>
                </a:lnTo>
                <a:lnTo>
                  <a:pt x="152870" y="125416"/>
                </a:lnTo>
                <a:lnTo>
                  <a:pt x="212852" y="132423"/>
                </a:lnTo>
                <a:lnTo>
                  <a:pt x="279804" y="137674"/>
                </a:lnTo>
                <a:lnTo>
                  <a:pt x="352514" y="140970"/>
                </a:lnTo>
                <a:lnTo>
                  <a:pt x="429768" y="142112"/>
                </a:lnTo>
                <a:lnTo>
                  <a:pt x="507021" y="140970"/>
                </a:lnTo>
                <a:lnTo>
                  <a:pt x="579731" y="137674"/>
                </a:lnTo>
                <a:lnTo>
                  <a:pt x="646683" y="132423"/>
                </a:lnTo>
                <a:lnTo>
                  <a:pt x="706665" y="125416"/>
                </a:lnTo>
                <a:lnTo>
                  <a:pt x="758462" y="116852"/>
                </a:lnTo>
                <a:lnTo>
                  <a:pt x="800862" y="106929"/>
                </a:lnTo>
                <a:lnTo>
                  <a:pt x="852612" y="83801"/>
                </a:lnTo>
                <a:lnTo>
                  <a:pt x="859536" y="70992"/>
                </a:lnTo>
                <a:lnTo>
                  <a:pt x="852612" y="58222"/>
                </a:lnTo>
                <a:lnTo>
                  <a:pt x="800862" y="35146"/>
                </a:lnTo>
                <a:lnTo>
                  <a:pt x="758462" y="25238"/>
                </a:lnTo>
                <a:lnTo>
                  <a:pt x="706665" y="16685"/>
                </a:lnTo>
                <a:lnTo>
                  <a:pt x="646684" y="9684"/>
                </a:lnTo>
                <a:lnTo>
                  <a:pt x="579731" y="4437"/>
                </a:lnTo>
                <a:lnTo>
                  <a:pt x="507021" y="1142"/>
                </a:lnTo>
                <a:lnTo>
                  <a:pt x="429768" y="0"/>
                </a:lnTo>
                <a:close/>
              </a:path>
            </a:pathLst>
          </a:custGeom>
          <a:solidFill>
            <a:srgbClr val="BACDEB"/>
          </a:solidFill>
        </p:spPr>
        <p:txBody>
          <a:bodyPr wrap="square" lIns="0" tIns="0" rIns="0" bIns="0" rtlCol="0"/>
          <a:lstStyle/>
          <a:p>
            <a:endParaRPr/>
          </a:p>
        </p:txBody>
      </p:sp>
      <p:sp>
        <p:nvSpPr>
          <p:cNvPr id="72" name="object 72"/>
          <p:cNvSpPr/>
          <p:nvPr/>
        </p:nvSpPr>
        <p:spPr>
          <a:xfrm>
            <a:off x="4259579" y="2726435"/>
            <a:ext cx="859790" cy="142240"/>
          </a:xfrm>
          <a:custGeom>
            <a:avLst/>
            <a:gdLst/>
            <a:ahLst/>
            <a:cxnLst/>
            <a:rect l="l" t="t" r="r" b="b"/>
            <a:pathLst>
              <a:path w="859789" h="142239">
                <a:moveTo>
                  <a:pt x="859536" y="70992"/>
                </a:moveTo>
                <a:lnTo>
                  <a:pt x="800862" y="106929"/>
                </a:lnTo>
                <a:lnTo>
                  <a:pt x="758462" y="116852"/>
                </a:lnTo>
                <a:lnTo>
                  <a:pt x="706665" y="125416"/>
                </a:lnTo>
                <a:lnTo>
                  <a:pt x="646683" y="132423"/>
                </a:lnTo>
                <a:lnTo>
                  <a:pt x="579731" y="137674"/>
                </a:lnTo>
                <a:lnTo>
                  <a:pt x="507021" y="140970"/>
                </a:lnTo>
                <a:lnTo>
                  <a:pt x="429768" y="142112"/>
                </a:lnTo>
                <a:lnTo>
                  <a:pt x="352514" y="140970"/>
                </a:lnTo>
                <a:lnTo>
                  <a:pt x="279804" y="137674"/>
                </a:lnTo>
                <a:lnTo>
                  <a:pt x="212852" y="132423"/>
                </a:lnTo>
                <a:lnTo>
                  <a:pt x="152870" y="125416"/>
                </a:lnTo>
                <a:lnTo>
                  <a:pt x="101073" y="116852"/>
                </a:lnTo>
                <a:lnTo>
                  <a:pt x="58674" y="106929"/>
                </a:lnTo>
                <a:lnTo>
                  <a:pt x="6923" y="83801"/>
                </a:lnTo>
                <a:lnTo>
                  <a:pt x="0" y="70992"/>
                </a:lnTo>
                <a:lnTo>
                  <a:pt x="6923" y="58222"/>
                </a:lnTo>
                <a:lnTo>
                  <a:pt x="58674" y="35146"/>
                </a:lnTo>
                <a:lnTo>
                  <a:pt x="101073" y="25238"/>
                </a:lnTo>
                <a:lnTo>
                  <a:pt x="152870" y="16685"/>
                </a:lnTo>
                <a:lnTo>
                  <a:pt x="212852" y="9684"/>
                </a:lnTo>
                <a:lnTo>
                  <a:pt x="279804" y="4437"/>
                </a:lnTo>
                <a:lnTo>
                  <a:pt x="352514" y="1142"/>
                </a:lnTo>
                <a:lnTo>
                  <a:pt x="429768" y="0"/>
                </a:lnTo>
                <a:lnTo>
                  <a:pt x="507021" y="1142"/>
                </a:lnTo>
                <a:lnTo>
                  <a:pt x="579731" y="4437"/>
                </a:lnTo>
                <a:lnTo>
                  <a:pt x="646684" y="9684"/>
                </a:lnTo>
                <a:lnTo>
                  <a:pt x="706665" y="16685"/>
                </a:lnTo>
                <a:lnTo>
                  <a:pt x="758462" y="25238"/>
                </a:lnTo>
                <a:lnTo>
                  <a:pt x="800862" y="35146"/>
                </a:lnTo>
                <a:lnTo>
                  <a:pt x="852612" y="58222"/>
                </a:lnTo>
                <a:lnTo>
                  <a:pt x="859536" y="70992"/>
                </a:lnTo>
                <a:close/>
              </a:path>
            </a:pathLst>
          </a:custGeom>
          <a:ln w="9144">
            <a:solidFill>
              <a:srgbClr val="E0E0E0"/>
            </a:solidFill>
          </a:ln>
        </p:spPr>
        <p:txBody>
          <a:bodyPr wrap="square" lIns="0" tIns="0" rIns="0" bIns="0" rtlCol="0"/>
          <a:lstStyle/>
          <a:p>
            <a:endParaRPr/>
          </a:p>
        </p:txBody>
      </p:sp>
      <p:sp>
        <p:nvSpPr>
          <p:cNvPr id="73" name="object 73"/>
          <p:cNvSpPr/>
          <p:nvPr/>
        </p:nvSpPr>
        <p:spPr>
          <a:xfrm>
            <a:off x="4259579" y="2797429"/>
            <a:ext cx="859790" cy="497840"/>
          </a:xfrm>
          <a:custGeom>
            <a:avLst/>
            <a:gdLst/>
            <a:ahLst/>
            <a:cxnLst/>
            <a:rect l="l" t="t" r="r" b="b"/>
            <a:pathLst>
              <a:path w="859789" h="497839">
                <a:moveTo>
                  <a:pt x="859536" y="0"/>
                </a:moveTo>
                <a:lnTo>
                  <a:pt x="859536" y="426338"/>
                </a:lnTo>
                <a:lnTo>
                  <a:pt x="852612" y="439147"/>
                </a:lnTo>
                <a:lnTo>
                  <a:pt x="800862" y="462275"/>
                </a:lnTo>
                <a:lnTo>
                  <a:pt x="758462" y="472198"/>
                </a:lnTo>
                <a:lnTo>
                  <a:pt x="706665" y="480762"/>
                </a:lnTo>
                <a:lnTo>
                  <a:pt x="646683" y="487769"/>
                </a:lnTo>
                <a:lnTo>
                  <a:pt x="579731" y="493020"/>
                </a:lnTo>
                <a:lnTo>
                  <a:pt x="507021" y="496316"/>
                </a:lnTo>
                <a:lnTo>
                  <a:pt x="429768" y="497459"/>
                </a:lnTo>
                <a:lnTo>
                  <a:pt x="352514" y="496316"/>
                </a:lnTo>
                <a:lnTo>
                  <a:pt x="279804" y="493020"/>
                </a:lnTo>
                <a:lnTo>
                  <a:pt x="212852" y="487769"/>
                </a:lnTo>
                <a:lnTo>
                  <a:pt x="152870" y="480762"/>
                </a:lnTo>
                <a:lnTo>
                  <a:pt x="101073" y="472198"/>
                </a:lnTo>
                <a:lnTo>
                  <a:pt x="58674" y="462275"/>
                </a:lnTo>
                <a:lnTo>
                  <a:pt x="6923" y="439147"/>
                </a:lnTo>
                <a:lnTo>
                  <a:pt x="0" y="426338"/>
                </a:lnTo>
                <a:lnTo>
                  <a:pt x="0" y="0"/>
                </a:lnTo>
              </a:path>
            </a:pathLst>
          </a:custGeom>
          <a:ln w="9144">
            <a:solidFill>
              <a:srgbClr val="E0E0E0"/>
            </a:solidFill>
          </a:ln>
        </p:spPr>
        <p:txBody>
          <a:bodyPr wrap="square" lIns="0" tIns="0" rIns="0" bIns="0" rtlCol="0"/>
          <a:lstStyle/>
          <a:p>
            <a:endParaRPr/>
          </a:p>
        </p:txBody>
      </p:sp>
      <p:sp>
        <p:nvSpPr>
          <p:cNvPr id="74" name="object 74"/>
          <p:cNvSpPr/>
          <p:nvPr/>
        </p:nvSpPr>
        <p:spPr>
          <a:xfrm>
            <a:off x="4087367" y="1903476"/>
            <a:ext cx="669061" cy="982979"/>
          </a:xfrm>
          <a:prstGeom prst="rect">
            <a:avLst/>
          </a:prstGeom>
          <a:blipFill>
            <a:blip r:embed="rId15" cstate="print"/>
            <a:stretch>
              <a:fillRect/>
            </a:stretch>
          </a:blipFill>
        </p:spPr>
        <p:txBody>
          <a:bodyPr wrap="square" lIns="0" tIns="0" rIns="0" bIns="0" rtlCol="0"/>
          <a:lstStyle/>
          <a:p>
            <a:endParaRPr/>
          </a:p>
        </p:txBody>
      </p:sp>
      <p:sp>
        <p:nvSpPr>
          <p:cNvPr id="75" name="object 75"/>
          <p:cNvSpPr/>
          <p:nvPr/>
        </p:nvSpPr>
        <p:spPr>
          <a:xfrm>
            <a:off x="4130040" y="1925573"/>
            <a:ext cx="533400" cy="788035"/>
          </a:xfrm>
          <a:custGeom>
            <a:avLst/>
            <a:gdLst/>
            <a:ahLst/>
            <a:cxnLst/>
            <a:rect l="l" t="t" r="r" b="b"/>
            <a:pathLst>
              <a:path w="533400" h="788035">
                <a:moveTo>
                  <a:pt x="426974" y="669289"/>
                </a:moveTo>
                <a:lnTo>
                  <a:pt x="420877" y="672973"/>
                </a:lnTo>
                <a:lnTo>
                  <a:pt x="414655" y="676528"/>
                </a:lnTo>
                <a:lnTo>
                  <a:pt x="412623" y="684529"/>
                </a:lnTo>
                <a:lnTo>
                  <a:pt x="472694" y="787526"/>
                </a:lnTo>
                <a:lnTo>
                  <a:pt x="487656" y="761873"/>
                </a:lnTo>
                <a:lnTo>
                  <a:pt x="459739" y="761873"/>
                </a:lnTo>
                <a:lnTo>
                  <a:pt x="459739" y="714030"/>
                </a:lnTo>
                <a:lnTo>
                  <a:pt x="438531" y="677672"/>
                </a:lnTo>
                <a:lnTo>
                  <a:pt x="434975" y="671449"/>
                </a:lnTo>
                <a:lnTo>
                  <a:pt x="426974" y="669289"/>
                </a:lnTo>
                <a:close/>
              </a:path>
              <a:path w="533400" h="788035">
                <a:moveTo>
                  <a:pt x="459739" y="714030"/>
                </a:moveTo>
                <a:lnTo>
                  <a:pt x="459739" y="761873"/>
                </a:lnTo>
                <a:lnTo>
                  <a:pt x="485648" y="761873"/>
                </a:lnTo>
                <a:lnTo>
                  <a:pt x="485648" y="755396"/>
                </a:lnTo>
                <a:lnTo>
                  <a:pt x="461518" y="755396"/>
                </a:lnTo>
                <a:lnTo>
                  <a:pt x="472694" y="736237"/>
                </a:lnTo>
                <a:lnTo>
                  <a:pt x="459739" y="714030"/>
                </a:lnTo>
                <a:close/>
              </a:path>
              <a:path w="533400" h="788035">
                <a:moveTo>
                  <a:pt x="518413" y="669289"/>
                </a:moveTo>
                <a:lnTo>
                  <a:pt x="510413" y="671449"/>
                </a:lnTo>
                <a:lnTo>
                  <a:pt x="506857" y="677672"/>
                </a:lnTo>
                <a:lnTo>
                  <a:pt x="485648" y="714030"/>
                </a:lnTo>
                <a:lnTo>
                  <a:pt x="485648" y="761873"/>
                </a:lnTo>
                <a:lnTo>
                  <a:pt x="487656" y="761873"/>
                </a:lnTo>
                <a:lnTo>
                  <a:pt x="529209" y="690626"/>
                </a:lnTo>
                <a:lnTo>
                  <a:pt x="532892" y="684529"/>
                </a:lnTo>
                <a:lnTo>
                  <a:pt x="530733" y="676528"/>
                </a:lnTo>
                <a:lnTo>
                  <a:pt x="524510" y="672973"/>
                </a:lnTo>
                <a:lnTo>
                  <a:pt x="518413" y="669289"/>
                </a:lnTo>
                <a:close/>
              </a:path>
              <a:path w="533400" h="788035">
                <a:moveTo>
                  <a:pt x="472694" y="736237"/>
                </a:moveTo>
                <a:lnTo>
                  <a:pt x="461518" y="755396"/>
                </a:lnTo>
                <a:lnTo>
                  <a:pt x="483870" y="755396"/>
                </a:lnTo>
                <a:lnTo>
                  <a:pt x="472694" y="736237"/>
                </a:lnTo>
                <a:close/>
              </a:path>
              <a:path w="533400" h="788035">
                <a:moveTo>
                  <a:pt x="485648" y="714030"/>
                </a:moveTo>
                <a:lnTo>
                  <a:pt x="472694" y="736237"/>
                </a:lnTo>
                <a:lnTo>
                  <a:pt x="483870" y="755396"/>
                </a:lnTo>
                <a:lnTo>
                  <a:pt x="485648" y="755396"/>
                </a:lnTo>
                <a:lnTo>
                  <a:pt x="485648" y="714030"/>
                </a:lnTo>
                <a:close/>
              </a:path>
              <a:path w="533400" h="788035">
                <a:moveTo>
                  <a:pt x="459739" y="13970"/>
                </a:moveTo>
                <a:lnTo>
                  <a:pt x="459739" y="714030"/>
                </a:lnTo>
                <a:lnTo>
                  <a:pt x="472694" y="736237"/>
                </a:lnTo>
                <a:lnTo>
                  <a:pt x="485648" y="714030"/>
                </a:lnTo>
                <a:lnTo>
                  <a:pt x="485648" y="26924"/>
                </a:lnTo>
                <a:lnTo>
                  <a:pt x="472694" y="26924"/>
                </a:lnTo>
                <a:lnTo>
                  <a:pt x="459739" y="13970"/>
                </a:lnTo>
                <a:close/>
              </a:path>
              <a:path w="533400" h="788035">
                <a:moveTo>
                  <a:pt x="25908" y="0"/>
                </a:moveTo>
                <a:lnTo>
                  <a:pt x="0" y="0"/>
                </a:lnTo>
                <a:lnTo>
                  <a:pt x="0" y="21081"/>
                </a:lnTo>
                <a:lnTo>
                  <a:pt x="5842" y="26924"/>
                </a:lnTo>
                <a:lnTo>
                  <a:pt x="459739" y="26924"/>
                </a:lnTo>
                <a:lnTo>
                  <a:pt x="459739" y="13970"/>
                </a:lnTo>
                <a:lnTo>
                  <a:pt x="25908" y="13970"/>
                </a:lnTo>
                <a:lnTo>
                  <a:pt x="12954" y="1015"/>
                </a:lnTo>
                <a:lnTo>
                  <a:pt x="25908" y="1015"/>
                </a:lnTo>
                <a:lnTo>
                  <a:pt x="25908" y="0"/>
                </a:lnTo>
                <a:close/>
              </a:path>
              <a:path w="533400" h="788035">
                <a:moveTo>
                  <a:pt x="479806" y="1015"/>
                </a:moveTo>
                <a:lnTo>
                  <a:pt x="25908" y="1015"/>
                </a:lnTo>
                <a:lnTo>
                  <a:pt x="25908" y="13970"/>
                </a:lnTo>
                <a:lnTo>
                  <a:pt x="459739" y="13970"/>
                </a:lnTo>
                <a:lnTo>
                  <a:pt x="472694" y="26924"/>
                </a:lnTo>
                <a:lnTo>
                  <a:pt x="485648" y="26924"/>
                </a:lnTo>
                <a:lnTo>
                  <a:pt x="485648" y="6730"/>
                </a:lnTo>
                <a:lnTo>
                  <a:pt x="479806" y="1015"/>
                </a:lnTo>
                <a:close/>
              </a:path>
              <a:path w="533400" h="788035">
                <a:moveTo>
                  <a:pt x="25908" y="1015"/>
                </a:moveTo>
                <a:lnTo>
                  <a:pt x="12954" y="1015"/>
                </a:lnTo>
                <a:lnTo>
                  <a:pt x="25908" y="13970"/>
                </a:lnTo>
                <a:lnTo>
                  <a:pt x="25908" y="1015"/>
                </a:lnTo>
                <a:close/>
              </a:path>
            </a:pathLst>
          </a:custGeom>
          <a:solidFill>
            <a:srgbClr val="00608E"/>
          </a:solidFill>
        </p:spPr>
        <p:txBody>
          <a:bodyPr wrap="square" lIns="0" tIns="0" rIns="0" bIns="0" rtlCol="0"/>
          <a:lstStyle/>
          <a:p>
            <a:endParaRPr/>
          </a:p>
        </p:txBody>
      </p:sp>
      <p:sp>
        <p:nvSpPr>
          <p:cNvPr id="76" name="object 76"/>
          <p:cNvSpPr/>
          <p:nvPr/>
        </p:nvSpPr>
        <p:spPr>
          <a:xfrm>
            <a:off x="4640579" y="1918690"/>
            <a:ext cx="685825" cy="969289"/>
          </a:xfrm>
          <a:prstGeom prst="rect">
            <a:avLst/>
          </a:prstGeom>
          <a:blipFill>
            <a:blip r:embed="rId16" cstate="print"/>
            <a:stretch>
              <a:fillRect/>
            </a:stretch>
          </a:blipFill>
        </p:spPr>
        <p:txBody>
          <a:bodyPr wrap="square" lIns="0" tIns="0" rIns="0" bIns="0" rtlCol="0"/>
          <a:lstStyle/>
          <a:p>
            <a:endParaRPr/>
          </a:p>
        </p:txBody>
      </p:sp>
      <p:sp>
        <p:nvSpPr>
          <p:cNvPr id="77" name="object 77"/>
          <p:cNvSpPr/>
          <p:nvPr/>
        </p:nvSpPr>
        <p:spPr>
          <a:xfrm>
            <a:off x="4738242" y="1941576"/>
            <a:ext cx="551180" cy="772795"/>
          </a:xfrm>
          <a:custGeom>
            <a:avLst/>
            <a:gdLst/>
            <a:ahLst/>
            <a:cxnLst/>
            <a:rect l="l" t="t" r="r" b="b"/>
            <a:pathLst>
              <a:path w="551179" h="772794">
                <a:moveTo>
                  <a:pt x="14351" y="654176"/>
                </a:moveTo>
                <a:lnTo>
                  <a:pt x="2032" y="661415"/>
                </a:lnTo>
                <a:lnTo>
                  <a:pt x="0" y="669289"/>
                </a:lnTo>
                <a:lnTo>
                  <a:pt x="3556" y="675513"/>
                </a:lnTo>
                <a:lnTo>
                  <a:pt x="60071" y="772413"/>
                </a:lnTo>
                <a:lnTo>
                  <a:pt x="75107" y="746633"/>
                </a:lnTo>
                <a:lnTo>
                  <a:pt x="47117" y="746633"/>
                </a:lnTo>
                <a:lnTo>
                  <a:pt x="47117" y="698790"/>
                </a:lnTo>
                <a:lnTo>
                  <a:pt x="25908" y="662432"/>
                </a:lnTo>
                <a:lnTo>
                  <a:pt x="22352" y="656209"/>
                </a:lnTo>
                <a:lnTo>
                  <a:pt x="14351" y="654176"/>
                </a:lnTo>
                <a:close/>
              </a:path>
              <a:path w="551179" h="772794">
                <a:moveTo>
                  <a:pt x="47117" y="698790"/>
                </a:moveTo>
                <a:lnTo>
                  <a:pt x="47117" y="746633"/>
                </a:lnTo>
                <a:lnTo>
                  <a:pt x="73025" y="746633"/>
                </a:lnTo>
                <a:lnTo>
                  <a:pt x="73025" y="740156"/>
                </a:lnTo>
                <a:lnTo>
                  <a:pt x="48895" y="740156"/>
                </a:lnTo>
                <a:lnTo>
                  <a:pt x="60071" y="720997"/>
                </a:lnTo>
                <a:lnTo>
                  <a:pt x="47117" y="698790"/>
                </a:lnTo>
                <a:close/>
              </a:path>
              <a:path w="551179" h="772794">
                <a:moveTo>
                  <a:pt x="105791" y="654176"/>
                </a:moveTo>
                <a:lnTo>
                  <a:pt x="97790" y="656209"/>
                </a:lnTo>
                <a:lnTo>
                  <a:pt x="94234" y="662432"/>
                </a:lnTo>
                <a:lnTo>
                  <a:pt x="73025" y="698790"/>
                </a:lnTo>
                <a:lnTo>
                  <a:pt x="73025" y="746633"/>
                </a:lnTo>
                <a:lnTo>
                  <a:pt x="75107" y="746633"/>
                </a:lnTo>
                <a:lnTo>
                  <a:pt x="116586" y="675513"/>
                </a:lnTo>
                <a:lnTo>
                  <a:pt x="120142" y="669289"/>
                </a:lnTo>
                <a:lnTo>
                  <a:pt x="118110" y="661415"/>
                </a:lnTo>
                <a:lnTo>
                  <a:pt x="105791" y="654176"/>
                </a:lnTo>
                <a:close/>
              </a:path>
              <a:path w="551179" h="772794">
                <a:moveTo>
                  <a:pt x="60071" y="720997"/>
                </a:moveTo>
                <a:lnTo>
                  <a:pt x="48895" y="740156"/>
                </a:lnTo>
                <a:lnTo>
                  <a:pt x="71247" y="740156"/>
                </a:lnTo>
                <a:lnTo>
                  <a:pt x="60071" y="720997"/>
                </a:lnTo>
                <a:close/>
              </a:path>
              <a:path w="551179" h="772794">
                <a:moveTo>
                  <a:pt x="73025" y="698790"/>
                </a:moveTo>
                <a:lnTo>
                  <a:pt x="60071" y="720997"/>
                </a:lnTo>
                <a:lnTo>
                  <a:pt x="71247" y="740156"/>
                </a:lnTo>
                <a:lnTo>
                  <a:pt x="73025" y="740156"/>
                </a:lnTo>
                <a:lnTo>
                  <a:pt x="73025" y="698790"/>
                </a:lnTo>
                <a:close/>
              </a:path>
              <a:path w="551179" h="772794">
                <a:moveTo>
                  <a:pt x="550672" y="0"/>
                </a:moveTo>
                <a:lnTo>
                  <a:pt x="52959" y="0"/>
                </a:lnTo>
                <a:lnTo>
                  <a:pt x="47117" y="5841"/>
                </a:lnTo>
                <a:lnTo>
                  <a:pt x="47117" y="698790"/>
                </a:lnTo>
                <a:lnTo>
                  <a:pt x="60071" y="720997"/>
                </a:lnTo>
                <a:lnTo>
                  <a:pt x="73025" y="698790"/>
                </a:lnTo>
                <a:lnTo>
                  <a:pt x="73025" y="25908"/>
                </a:lnTo>
                <a:lnTo>
                  <a:pt x="60071" y="25908"/>
                </a:lnTo>
                <a:lnTo>
                  <a:pt x="73025" y="12953"/>
                </a:lnTo>
                <a:lnTo>
                  <a:pt x="550672" y="12953"/>
                </a:lnTo>
                <a:lnTo>
                  <a:pt x="550672" y="0"/>
                </a:lnTo>
                <a:close/>
              </a:path>
              <a:path w="551179" h="772794">
                <a:moveTo>
                  <a:pt x="73025" y="12953"/>
                </a:moveTo>
                <a:lnTo>
                  <a:pt x="60071" y="25908"/>
                </a:lnTo>
                <a:lnTo>
                  <a:pt x="73025" y="25908"/>
                </a:lnTo>
                <a:lnTo>
                  <a:pt x="73025" y="12953"/>
                </a:lnTo>
                <a:close/>
              </a:path>
              <a:path w="551179" h="772794">
                <a:moveTo>
                  <a:pt x="550672" y="12953"/>
                </a:moveTo>
                <a:lnTo>
                  <a:pt x="73025" y="12953"/>
                </a:lnTo>
                <a:lnTo>
                  <a:pt x="73025" y="25908"/>
                </a:lnTo>
                <a:lnTo>
                  <a:pt x="550672" y="25908"/>
                </a:lnTo>
                <a:lnTo>
                  <a:pt x="550672" y="12953"/>
                </a:lnTo>
                <a:close/>
              </a:path>
            </a:pathLst>
          </a:custGeom>
          <a:solidFill>
            <a:srgbClr val="00608E"/>
          </a:solidFill>
        </p:spPr>
        <p:txBody>
          <a:bodyPr wrap="square" lIns="0" tIns="0" rIns="0" bIns="0" rtlCol="0"/>
          <a:lstStyle/>
          <a:p>
            <a:endParaRPr/>
          </a:p>
        </p:txBody>
      </p:sp>
      <p:sp>
        <p:nvSpPr>
          <p:cNvPr id="78" name="object 78"/>
          <p:cNvSpPr txBox="1"/>
          <p:nvPr/>
        </p:nvSpPr>
        <p:spPr>
          <a:xfrm>
            <a:off x="5380990" y="2825877"/>
            <a:ext cx="2491740" cy="266700"/>
          </a:xfrm>
          <a:prstGeom prst="rect">
            <a:avLst/>
          </a:prstGeom>
        </p:spPr>
        <p:txBody>
          <a:bodyPr vert="horz" wrap="square" lIns="0" tIns="0" rIns="0" bIns="0" rtlCol="0">
            <a:spAutoFit/>
          </a:bodyPr>
          <a:lstStyle/>
          <a:p>
            <a:pPr marL="12700">
              <a:lnSpc>
                <a:spcPct val="100000"/>
              </a:lnSpc>
            </a:pPr>
            <a:r>
              <a:rPr sz="1600" spc="-5" dirty="0">
                <a:solidFill>
                  <a:srgbClr val="311800"/>
                </a:solidFill>
                <a:latin typeface="Calibri"/>
                <a:cs typeface="Calibri"/>
              </a:rPr>
              <a:t>HA using Shared Storage/</a:t>
            </a:r>
            <a:r>
              <a:rPr sz="1600" spc="-55" dirty="0">
                <a:solidFill>
                  <a:srgbClr val="311800"/>
                </a:solidFill>
                <a:latin typeface="Calibri"/>
                <a:cs typeface="Calibri"/>
              </a:rPr>
              <a:t> </a:t>
            </a:r>
            <a:r>
              <a:rPr sz="1600" spc="-5" dirty="0">
                <a:solidFill>
                  <a:srgbClr val="311800"/>
                </a:solidFill>
                <a:latin typeface="Calibri"/>
                <a:cs typeface="Calibri"/>
              </a:rPr>
              <a:t>NFS</a:t>
            </a:r>
            <a:endParaRPr sz="1600">
              <a:latin typeface="Calibri"/>
              <a:cs typeface="Calibri"/>
            </a:endParaRPr>
          </a:p>
        </p:txBody>
      </p:sp>
      <p:sp>
        <p:nvSpPr>
          <p:cNvPr id="79" name="object 79"/>
          <p:cNvSpPr txBox="1"/>
          <p:nvPr/>
        </p:nvSpPr>
        <p:spPr>
          <a:xfrm>
            <a:off x="8037321" y="1588642"/>
            <a:ext cx="2029460" cy="572770"/>
          </a:xfrm>
          <a:prstGeom prst="rect">
            <a:avLst/>
          </a:prstGeom>
        </p:spPr>
        <p:txBody>
          <a:bodyPr vert="horz" wrap="square" lIns="0" tIns="0" rIns="0" bIns="0" rtlCol="0">
            <a:spAutoFit/>
          </a:bodyPr>
          <a:lstStyle/>
          <a:p>
            <a:pPr marL="12700" marR="5080">
              <a:lnSpc>
                <a:spcPct val="100000"/>
              </a:lnSpc>
            </a:pPr>
            <a:r>
              <a:rPr sz="1800" b="1" i="1" spc="-5" dirty="0">
                <a:solidFill>
                  <a:srgbClr val="311800"/>
                </a:solidFill>
                <a:latin typeface="Calibri"/>
                <a:cs typeface="Calibri"/>
              </a:rPr>
              <a:t>dfs.blocksize </a:t>
            </a:r>
            <a:r>
              <a:rPr sz="1800" b="1" i="1" dirty="0">
                <a:solidFill>
                  <a:srgbClr val="311800"/>
                </a:solidFill>
                <a:latin typeface="Calibri"/>
                <a:cs typeface="Calibri"/>
              </a:rPr>
              <a:t>= 64</a:t>
            </a:r>
            <a:r>
              <a:rPr sz="1800" b="1" i="1" spc="-20" dirty="0">
                <a:solidFill>
                  <a:srgbClr val="311800"/>
                </a:solidFill>
                <a:latin typeface="Calibri"/>
                <a:cs typeface="Calibri"/>
              </a:rPr>
              <a:t> </a:t>
            </a:r>
            <a:r>
              <a:rPr sz="1800" b="1" i="1" spc="5" dirty="0">
                <a:solidFill>
                  <a:srgbClr val="311800"/>
                </a:solidFill>
                <a:latin typeface="Calibri"/>
                <a:cs typeface="Calibri"/>
              </a:rPr>
              <a:t>mb  </a:t>
            </a:r>
            <a:r>
              <a:rPr sz="1800" b="1" i="1" spc="-5" dirty="0">
                <a:solidFill>
                  <a:srgbClr val="311800"/>
                </a:solidFill>
                <a:latin typeface="Calibri"/>
                <a:cs typeface="Calibri"/>
              </a:rPr>
              <a:t>dfs.replication </a:t>
            </a:r>
            <a:r>
              <a:rPr sz="1800" b="1" i="1" dirty="0">
                <a:solidFill>
                  <a:srgbClr val="311800"/>
                </a:solidFill>
                <a:latin typeface="Calibri"/>
                <a:cs typeface="Calibri"/>
              </a:rPr>
              <a:t>=</a:t>
            </a:r>
            <a:r>
              <a:rPr sz="1800" b="1" i="1" spc="-30" dirty="0">
                <a:solidFill>
                  <a:srgbClr val="311800"/>
                </a:solidFill>
                <a:latin typeface="Calibri"/>
                <a:cs typeface="Calibri"/>
              </a:rPr>
              <a:t> </a:t>
            </a:r>
            <a:r>
              <a:rPr sz="1800" b="1" i="1" dirty="0">
                <a:solidFill>
                  <a:srgbClr val="311800"/>
                </a:solidFill>
                <a:latin typeface="Calibri"/>
                <a:cs typeface="Calibri"/>
              </a:rPr>
              <a:t>3</a:t>
            </a:r>
            <a:endParaRPr sz="1800">
              <a:latin typeface="Calibri"/>
              <a:cs typeface="Calibri"/>
            </a:endParaRPr>
          </a:p>
        </p:txBody>
      </p:sp>
    </p:spTree>
    <p:extLst>
      <p:ext uri="{BB962C8B-B14F-4D97-AF65-F5344CB8AC3E}">
        <p14:creationId xmlns:p14="http://schemas.microsoft.com/office/powerpoint/2010/main" val="10814264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Options for </a:t>
            </a:r>
            <a:r>
              <a:rPr lang="en-US" dirty="0" err="1" smtClean="0"/>
              <a:t>accesing</a:t>
            </a:r>
            <a:r>
              <a:rPr lang="en-US" dirty="0" smtClean="0"/>
              <a:t> HDFS</a:t>
            </a:r>
            <a:endParaRPr lang="en-US" dirty="0"/>
          </a:p>
        </p:txBody>
      </p:sp>
      <p:sp>
        <p:nvSpPr>
          <p:cNvPr id="5" name="Slide Number Placeholder 4"/>
          <p:cNvSpPr>
            <a:spLocks noGrp="1"/>
          </p:cNvSpPr>
          <p:nvPr>
            <p:ph type="sldNum" sz="quarter" idx="12"/>
          </p:nvPr>
        </p:nvSpPr>
        <p:spPr/>
        <p:txBody>
          <a:bodyPr/>
          <a:lstStyle/>
          <a:p>
            <a:fld id="{4ACE2C27-A769-4BFF-A7D8-B959CEAF63DB}" type="slidenum">
              <a:rPr lang="en-US" smtClean="0"/>
              <a:pPr/>
              <a:t>17</a:t>
            </a:fld>
            <a:endParaRPr lang="en-US"/>
          </a:p>
        </p:txBody>
      </p:sp>
      <p:sp>
        <p:nvSpPr>
          <p:cNvPr id="6" name="Rectangle 5"/>
          <p:cNvSpPr/>
          <p:nvPr/>
        </p:nvSpPr>
        <p:spPr>
          <a:xfrm>
            <a:off x="9929308" y="1452282"/>
            <a:ext cx="1424492" cy="46795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HDFS </a:t>
            </a:r>
          </a:p>
          <a:p>
            <a:pPr algn="ctr"/>
            <a:r>
              <a:rPr lang="en-US" dirty="0" smtClean="0"/>
              <a:t>Cluster</a:t>
            </a:r>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endParaRPr lang="en-US" dirty="0"/>
          </a:p>
        </p:txBody>
      </p:sp>
      <p:sp>
        <p:nvSpPr>
          <p:cNvPr id="7" name="TextBox 6"/>
          <p:cNvSpPr txBox="1"/>
          <p:nvPr/>
        </p:nvSpPr>
        <p:spPr>
          <a:xfrm>
            <a:off x="1000461" y="1722963"/>
            <a:ext cx="5593977" cy="3970318"/>
          </a:xfrm>
          <a:prstGeom prst="rect">
            <a:avLst/>
          </a:prstGeom>
          <a:noFill/>
        </p:spPr>
        <p:txBody>
          <a:bodyPr wrap="square" rtlCol="0">
            <a:spAutoFit/>
          </a:bodyPr>
          <a:lstStyle/>
          <a:p>
            <a:r>
              <a:rPr lang="en-US" dirty="0" smtClean="0"/>
              <a:t>From Command line</a:t>
            </a:r>
          </a:p>
          <a:p>
            <a:r>
              <a:rPr lang="en-US" dirty="0"/>
              <a:t>$ </a:t>
            </a:r>
            <a:r>
              <a:rPr lang="en-US" dirty="0" err="1"/>
              <a:t>hdfs</a:t>
            </a:r>
            <a:r>
              <a:rPr lang="en-US" dirty="0"/>
              <a:t> </a:t>
            </a:r>
            <a:r>
              <a:rPr lang="en-US" dirty="0" err="1"/>
              <a:t>dfs</a:t>
            </a:r>
            <a:endParaRPr lang="en-US" dirty="0"/>
          </a:p>
          <a:p>
            <a:r>
              <a:rPr lang="en-US" dirty="0"/>
              <a:t>	</a:t>
            </a:r>
            <a:endParaRPr lang="en-US" dirty="0" smtClean="0"/>
          </a:p>
          <a:p>
            <a:r>
              <a:rPr lang="en-US" dirty="0" smtClean="0"/>
              <a:t>In spark</a:t>
            </a:r>
          </a:p>
          <a:p>
            <a:r>
              <a:rPr lang="en-US" dirty="0"/>
              <a:t>–By URI—for example:</a:t>
            </a:r>
          </a:p>
          <a:p>
            <a:r>
              <a:rPr lang="en-US" dirty="0" err="1"/>
              <a:t>hdfs</a:t>
            </a:r>
            <a:r>
              <a:rPr lang="en-US" dirty="0"/>
              <a:t>://</a:t>
            </a:r>
            <a:r>
              <a:rPr lang="en-US" dirty="0" err="1"/>
              <a:t>nnhost:port</a:t>
            </a:r>
            <a:r>
              <a:rPr lang="en-US" dirty="0"/>
              <a:t>/file…</a:t>
            </a:r>
          </a:p>
          <a:p>
            <a:endParaRPr lang="en-US" dirty="0" smtClean="0"/>
          </a:p>
          <a:p>
            <a:r>
              <a:rPr lang="en-US" dirty="0" smtClean="0"/>
              <a:t>Other programs</a:t>
            </a:r>
          </a:p>
          <a:p>
            <a:r>
              <a:rPr lang="en-US" dirty="0"/>
              <a:t>– Java API</a:t>
            </a:r>
          </a:p>
          <a:p>
            <a:r>
              <a:rPr lang="en-US" dirty="0"/>
              <a:t>– Used by Hadoop tools such as</a:t>
            </a:r>
          </a:p>
          <a:p>
            <a:r>
              <a:rPr lang="en-US" dirty="0"/>
              <a:t>MapReduce, Impala, Hue,</a:t>
            </a:r>
          </a:p>
          <a:p>
            <a:r>
              <a:rPr lang="en-US" dirty="0" err="1"/>
              <a:t>Sqoop</a:t>
            </a:r>
            <a:r>
              <a:rPr lang="en-US" dirty="0"/>
              <a:t>, Flume</a:t>
            </a:r>
          </a:p>
          <a:p>
            <a:r>
              <a:rPr lang="en-US" dirty="0"/>
              <a:t>– RESTful interface</a:t>
            </a:r>
          </a:p>
          <a:p>
            <a:endParaRPr lang="en-US" dirty="0"/>
          </a:p>
        </p:txBody>
      </p:sp>
      <p:pic>
        <p:nvPicPr>
          <p:cNvPr id="8" name="Picture 7"/>
          <p:cNvPicPr>
            <a:picLocks noChangeAspect="1"/>
          </p:cNvPicPr>
          <p:nvPr/>
        </p:nvPicPr>
        <p:blipFill>
          <a:blip r:embed="rId2"/>
          <a:stretch>
            <a:fillRect/>
          </a:stretch>
        </p:blipFill>
        <p:spPr>
          <a:xfrm>
            <a:off x="7669023" y="4894729"/>
            <a:ext cx="1883153" cy="472664"/>
          </a:xfrm>
          <a:prstGeom prst="rect">
            <a:avLst/>
          </a:prstGeom>
        </p:spPr>
      </p:pic>
      <p:pic>
        <p:nvPicPr>
          <p:cNvPr id="9" name="Picture 8"/>
          <p:cNvPicPr>
            <a:picLocks noChangeAspect="1"/>
          </p:cNvPicPr>
          <p:nvPr/>
        </p:nvPicPr>
        <p:blipFill>
          <a:blip r:embed="rId3"/>
          <a:stretch>
            <a:fillRect/>
          </a:stretch>
        </p:blipFill>
        <p:spPr>
          <a:xfrm>
            <a:off x="5285885" y="4693418"/>
            <a:ext cx="2006006" cy="1032136"/>
          </a:xfrm>
          <a:prstGeom prst="rect">
            <a:avLst/>
          </a:prstGeom>
        </p:spPr>
      </p:pic>
      <p:pic>
        <p:nvPicPr>
          <p:cNvPr id="10" name="Picture 9"/>
          <p:cNvPicPr>
            <a:picLocks noChangeAspect="1"/>
          </p:cNvPicPr>
          <p:nvPr/>
        </p:nvPicPr>
        <p:blipFill>
          <a:blip r:embed="rId4"/>
          <a:stretch>
            <a:fillRect/>
          </a:stretch>
        </p:blipFill>
        <p:spPr>
          <a:xfrm>
            <a:off x="7893947" y="4017981"/>
            <a:ext cx="1739900" cy="520700"/>
          </a:xfrm>
          <a:prstGeom prst="rect">
            <a:avLst/>
          </a:prstGeom>
        </p:spPr>
      </p:pic>
      <p:pic>
        <p:nvPicPr>
          <p:cNvPr id="11" name="Picture 10"/>
          <p:cNvPicPr>
            <a:picLocks noChangeAspect="1"/>
          </p:cNvPicPr>
          <p:nvPr/>
        </p:nvPicPr>
        <p:blipFill>
          <a:blip r:embed="rId5"/>
          <a:stretch>
            <a:fillRect/>
          </a:stretch>
        </p:blipFill>
        <p:spPr>
          <a:xfrm>
            <a:off x="6242723" y="3934690"/>
            <a:ext cx="700442" cy="774864"/>
          </a:xfrm>
          <a:prstGeom prst="rect">
            <a:avLst/>
          </a:prstGeom>
        </p:spPr>
      </p:pic>
      <p:pic>
        <p:nvPicPr>
          <p:cNvPr id="12" name="Picture 11"/>
          <p:cNvPicPr>
            <a:picLocks noChangeAspect="1"/>
          </p:cNvPicPr>
          <p:nvPr/>
        </p:nvPicPr>
        <p:blipFill>
          <a:blip r:embed="rId6"/>
          <a:stretch>
            <a:fillRect/>
          </a:stretch>
        </p:blipFill>
        <p:spPr>
          <a:xfrm>
            <a:off x="6042212" y="2767639"/>
            <a:ext cx="1977638" cy="1050141"/>
          </a:xfrm>
          <a:prstGeom prst="rect">
            <a:avLst/>
          </a:prstGeom>
        </p:spPr>
      </p:pic>
      <p:pic>
        <p:nvPicPr>
          <p:cNvPr id="14" name="Picture 13"/>
          <p:cNvPicPr>
            <a:picLocks noChangeAspect="1"/>
          </p:cNvPicPr>
          <p:nvPr/>
        </p:nvPicPr>
        <p:blipFill>
          <a:blip r:embed="rId7"/>
          <a:stretch>
            <a:fillRect/>
          </a:stretch>
        </p:blipFill>
        <p:spPr>
          <a:xfrm>
            <a:off x="6889899" y="1533920"/>
            <a:ext cx="1020520" cy="953674"/>
          </a:xfrm>
          <a:prstGeom prst="rect">
            <a:avLst/>
          </a:prstGeom>
        </p:spPr>
      </p:pic>
      <p:sp>
        <p:nvSpPr>
          <p:cNvPr id="15" name="TextBox 14"/>
          <p:cNvSpPr txBox="1"/>
          <p:nvPr/>
        </p:nvSpPr>
        <p:spPr>
          <a:xfrm>
            <a:off x="8610600" y="1893346"/>
            <a:ext cx="780483" cy="923330"/>
          </a:xfrm>
          <a:prstGeom prst="rect">
            <a:avLst/>
          </a:prstGeom>
          <a:noFill/>
        </p:spPr>
        <p:txBody>
          <a:bodyPr wrap="square" rtlCol="0">
            <a:spAutoFit/>
          </a:bodyPr>
          <a:lstStyle/>
          <a:p>
            <a:r>
              <a:rPr lang="en-US" dirty="0"/>
              <a:t>put</a:t>
            </a:r>
          </a:p>
          <a:p>
            <a:r>
              <a:rPr lang="en-US" dirty="0"/>
              <a:t>get</a:t>
            </a:r>
          </a:p>
          <a:p>
            <a:endParaRPr lang="en-US" dirty="0"/>
          </a:p>
        </p:txBody>
      </p:sp>
    </p:spTree>
    <p:extLst>
      <p:ext uri="{BB962C8B-B14F-4D97-AF65-F5344CB8AC3E}">
        <p14:creationId xmlns:p14="http://schemas.microsoft.com/office/powerpoint/2010/main" val="10923363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Hue HDFS Browser</a:t>
            </a:r>
            <a:endParaRPr lang="en-US" dirty="0"/>
          </a:p>
        </p:txBody>
      </p:sp>
      <p:sp>
        <p:nvSpPr>
          <p:cNvPr id="5" name="Slide Number Placeholder 4"/>
          <p:cNvSpPr>
            <a:spLocks noGrp="1"/>
          </p:cNvSpPr>
          <p:nvPr>
            <p:ph type="sldNum" sz="quarter" idx="12"/>
          </p:nvPr>
        </p:nvSpPr>
        <p:spPr/>
        <p:txBody>
          <a:bodyPr/>
          <a:lstStyle/>
          <a:p>
            <a:fld id="{4ACE2C27-A769-4BFF-A7D8-B959CEAF63DB}" type="slidenum">
              <a:rPr lang="en-US" smtClean="0"/>
              <a:pPr/>
              <a:t>18</a:t>
            </a:fld>
            <a:endParaRPr lang="en-US"/>
          </a:p>
        </p:txBody>
      </p:sp>
      <p:pic>
        <p:nvPicPr>
          <p:cNvPr id="8" name="Picture 7"/>
          <p:cNvPicPr>
            <a:picLocks noChangeAspect="1"/>
          </p:cNvPicPr>
          <p:nvPr/>
        </p:nvPicPr>
        <p:blipFill>
          <a:blip r:embed="rId2"/>
          <a:stretch>
            <a:fillRect/>
          </a:stretch>
        </p:blipFill>
        <p:spPr>
          <a:xfrm>
            <a:off x="1815973" y="3467289"/>
            <a:ext cx="7729645" cy="3254188"/>
          </a:xfrm>
          <a:prstGeom prst="rect">
            <a:avLst/>
          </a:prstGeom>
        </p:spPr>
      </p:pic>
      <p:sp>
        <p:nvSpPr>
          <p:cNvPr id="9" name="TextBox 8"/>
          <p:cNvSpPr txBox="1"/>
          <p:nvPr/>
        </p:nvSpPr>
        <p:spPr>
          <a:xfrm>
            <a:off x="1968649" y="1739573"/>
            <a:ext cx="6271709" cy="2031325"/>
          </a:xfrm>
          <a:prstGeom prst="rect">
            <a:avLst/>
          </a:prstGeom>
          <a:noFill/>
        </p:spPr>
        <p:txBody>
          <a:bodyPr wrap="square" rtlCol="0">
            <a:spAutoFit/>
          </a:bodyPr>
          <a:lstStyle/>
          <a:p>
            <a:r>
              <a:rPr lang="en-US" dirty="0"/>
              <a:t>The File Browser in Hue lets you view and manage your </a:t>
            </a:r>
            <a:r>
              <a:rPr lang="en-US" dirty="0" err="1"/>
              <a:t>HDFSdirectories</a:t>
            </a:r>
            <a:endParaRPr lang="en-US" dirty="0"/>
          </a:p>
          <a:p>
            <a:r>
              <a:rPr lang="en-US" dirty="0"/>
              <a:t>and files</a:t>
            </a:r>
          </a:p>
          <a:p>
            <a:r>
              <a:rPr lang="en-US" dirty="0"/>
              <a:t>– </a:t>
            </a:r>
            <a:r>
              <a:rPr lang="en-US" dirty="0" err="1"/>
              <a:t>Create,move</a:t>
            </a:r>
            <a:r>
              <a:rPr lang="en-US" dirty="0"/>
              <a:t>, rename, modify, upload, download, and delete</a:t>
            </a:r>
          </a:p>
          <a:p>
            <a:r>
              <a:rPr lang="en-US" dirty="0"/>
              <a:t>directories </a:t>
            </a:r>
            <a:r>
              <a:rPr lang="en-US" dirty="0" err="1"/>
              <a:t>andfiles</a:t>
            </a:r>
            <a:endParaRPr lang="en-US" dirty="0"/>
          </a:p>
          <a:p>
            <a:r>
              <a:rPr lang="en-US" dirty="0"/>
              <a:t>– View file contents</a:t>
            </a:r>
          </a:p>
          <a:p>
            <a:endParaRPr lang="en-US" dirty="0"/>
          </a:p>
        </p:txBody>
      </p:sp>
    </p:spTree>
    <p:extLst>
      <p:ext uri="{BB962C8B-B14F-4D97-AF65-F5344CB8AC3E}">
        <p14:creationId xmlns:p14="http://schemas.microsoft.com/office/powerpoint/2010/main" val="596387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Data Storage Formats</a:t>
            </a:r>
          </a:p>
        </p:txBody>
      </p:sp>
      <p:sp>
        <p:nvSpPr>
          <p:cNvPr id="5" name="Slide Number Placeholder 4"/>
          <p:cNvSpPr>
            <a:spLocks noGrp="1"/>
          </p:cNvSpPr>
          <p:nvPr>
            <p:ph type="sldNum" sz="quarter" idx="12"/>
          </p:nvPr>
        </p:nvSpPr>
        <p:spPr/>
        <p:txBody>
          <a:bodyPr/>
          <a:lstStyle/>
          <a:p>
            <a:fld id="{4ACE2C27-A769-4BFF-A7D8-B959CEAF63DB}" type="slidenum">
              <a:rPr lang="en-US" smtClean="0"/>
              <a:pPr/>
              <a:t>19</a:t>
            </a:fld>
            <a:endParaRPr lang="en-US"/>
          </a:p>
        </p:txBody>
      </p:sp>
      <p:sp>
        <p:nvSpPr>
          <p:cNvPr id="6" name="TextBox 5"/>
          <p:cNvSpPr txBox="1"/>
          <p:nvPr/>
        </p:nvSpPr>
        <p:spPr>
          <a:xfrm>
            <a:off x="1405665" y="1957892"/>
            <a:ext cx="9380669" cy="2862322"/>
          </a:xfrm>
          <a:prstGeom prst="rect">
            <a:avLst/>
          </a:prstGeom>
          <a:noFill/>
        </p:spPr>
        <p:txBody>
          <a:bodyPr wrap="square" rtlCol="0">
            <a:spAutoFit/>
          </a:bodyPr>
          <a:lstStyle/>
          <a:p>
            <a:r>
              <a:rPr lang="en-US" dirty="0"/>
              <a:t>Hadoop and the tools in the Hadoop ecosystem use several different file</a:t>
            </a:r>
          </a:p>
          <a:p>
            <a:r>
              <a:rPr lang="en-US" dirty="0"/>
              <a:t>formats to </a:t>
            </a:r>
            <a:r>
              <a:rPr lang="en-US" dirty="0" smtClean="0"/>
              <a:t>store data</a:t>
            </a:r>
            <a:endParaRPr lang="en-US" dirty="0"/>
          </a:p>
          <a:p>
            <a:r>
              <a:rPr lang="en-US" dirty="0" smtClean="0"/>
              <a:t>The </a:t>
            </a:r>
            <a:r>
              <a:rPr lang="en-US" dirty="0"/>
              <a:t>most common are</a:t>
            </a:r>
          </a:p>
          <a:p>
            <a:pPr lvl="1"/>
            <a:r>
              <a:rPr lang="en-US" dirty="0"/>
              <a:t>– Text</a:t>
            </a:r>
          </a:p>
          <a:p>
            <a:pPr lvl="1"/>
            <a:r>
              <a:rPr lang="en-US" dirty="0"/>
              <a:t>– </a:t>
            </a:r>
            <a:r>
              <a:rPr lang="en-US" dirty="0" smtClean="0"/>
              <a:t>Sequence Files</a:t>
            </a:r>
            <a:endParaRPr lang="en-US" dirty="0"/>
          </a:p>
          <a:p>
            <a:pPr lvl="1"/>
            <a:r>
              <a:rPr lang="en-US" dirty="0"/>
              <a:t>– Apache Avro data format</a:t>
            </a:r>
          </a:p>
          <a:p>
            <a:pPr lvl="1"/>
            <a:r>
              <a:rPr lang="en-US" dirty="0"/>
              <a:t>– </a:t>
            </a:r>
            <a:r>
              <a:rPr lang="en-US" dirty="0" smtClean="0"/>
              <a:t>Apache Parquet</a:t>
            </a:r>
            <a:endParaRPr lang="en-US" dirty="0"/>
          </a:p>
          <a:p>
            <a:r>
              <a:rPr lang="en-US" dirty="0" smtClean="0"/>
              <a:t>Which </a:t>
            </a:r>
            <a:r>
              <a:rPr lang="en-US" dirty="0"/>
              <a:t>formats to use depend on your use case and which </a:t>
            </a:r>
            <a:r>
              <a:rPr lang="en-US" dirty="0" smtClean="0"/>
              <a:t>tools you </a:t>
            </a:r>
            <a:r>
              <a:rPr lang="en-US" dirty="0"/>
              <a:t>use</a:t>
            </a:r>
          </a:p>
          <a:p>
            <a:r>
              <a:rPr lang="en-US" dirty="0" smtClean="0"/>
              <a:t>You </a:t>
            </a:r>
            <a:r>
              <a:rPr lang="en-US" dirty="0"/>
              <a:t>can also define custom formats</a:t>
            </a:r>
          </a:p>
          <a:p>
            <a:r>
              <a:rPr lang="en-US" dirty="0" smtClean="0"/>
              <a:t>HDFS </a:t>
            </a:r>
            <a:r>
              <a:rPr lang="en-US" dirty="0"/>
              <a:t>considers files to be simply a sequence </a:t>
            </a:r>
            <a:r>
              <a:rPr lang="en-US" dirty="0" smtClean="0"/>
              <a:t>of bytes</a:t>
            </a:r>
            <a:endParaRPr lang="en-US" dirty="0"/>
          </a:p>
        </p:txBody>
      </p:sp>
    </p:spTree>
    <p:extLst>
      <p:ext uri="{BB962C8B-B14F-4D97-AF65-F5344CB8AC3E}">
        <p14:creationId xmlns:p14="http://schemas.microsoft.com/office/powerpoint/2010/main" val="618458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9020" y="1161756"/>
            <a:ext cx="4561661" cy="905925"/>
          </a:xfrm>
        </p:spPr>
        <p:txBody>
          <a:bodyPr/>
          <a:lstStyle/>
          <a:p>
            <a:pPr algn="ctr"/>
            <a:r>
              <a:rPr lang="en-US" dirty="0"/>
              <a:t>Course Goal</a:t>
            </a:r>
          </a:p>
        </p:txBody>
      </p:sp>
      <p:sp>
        <p:nvSpPr>
          <p:cNvPr id="4" name="TextBox 3"/>
          <p:cNvSpPr txBox="1"/>
          <p:nvPr/>
        </p:nvSpPr>
        <p:spPr>
          <a:xfrm>
            <a:off x="573043" y="2528855"/>
            <a:ext cx="5215507" cy="1754326"/>
          </a:xfrm>
          <a:prstGeom prst="rect">
            <a:avLst/>
          </a:prstGeom>
          <a:noFill/>
        </p:spPr>
        <p:txBody>
          <a:bodyPr wrap="square" rtlCol="0">
            <a:spAutoFit/>
          </a:bodyPr>
          <a:lstStyle/>
          <a:p>
            <a:r>
              <a:rPr lang="en-US" sz="2400" dirty="0">
                <a:solidFill>
                  <a:srgbClr val="0070C0"/>
                </a:solidFill>
              </a:rPr>
              <a:t>Understand the foundations of Apache Spark, Hadoop ecosystem, and how Spark evolved to address limitations of Hadoop and beyond</a:t>
            </a:r>
            <a:r>
              <a:rPr lang="en-US" sz="3600" dirty="0">
                <a:solidFill>
                  <a:srgbClr val="0070C0"/>
                </a:solidFill>
              </a:rPr>
              <a:t>. </a:t>
            </a:r>
          </a:p>
        </p:txBody>
      </p:sp>
    </p:spTree>
    <p:extLst>
      <p:ext uri="{BB962C8B-B14F-4D97-AF65-F5344CB8AC3E}">
        <p14:creationId xmlns:p14="http://schemas.microsoft.com/office/powerpoint/2010/main" val="11187706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Hadoop File Formats: Text Files</a:t>
            </a:r>
            <a:br>
              <a:rPr lang="en-US" dirty="0"/>
            </a:br>
            <a:endParaRPr lang="en-US" dirty="0"/>
          </a:p>
        </p:txBody>
      </p:sp>
      <p:sp>
        <p:nvSpPr>
          <p:cNvPr id="5" name="Slide Number Placeholder 4"/>
          <p:cNvSpPr>
            <a:spLocks noGrp="1"/>
          </p:cNvSpPr>
          <p:nvPr>
            <p:ph type="sldNum" sz="quarter" idx="12"/>
          </p:nvPr>
        </p:nvSpPr>
        <p:spPr/>
        <p:txBody>
          <a:bodyPr/>
          <a:lstStyle/>
          <a:p>
            <a:fld id="{4ACE2C27-A769-4BFF-A7D8-B959CEAF63DB}" type="slidenum">
              <a:rPr lang="en-US" smtClean="0"/>
              <a:pPr/>
              <a:t>20</a:t>
            </a:fld>
            <a:endParaRPr lang="en-US"/>
          </a:p>
        </p:txBody>
      </p:sp>
      <p:sp>
        <p:nvSpPr>
          <p:cNvPr id="9" name="Rectangle 8"/>
          <p:cNvSpPr/>
          <p:nvPr/>
        </p:nvSpPr>
        <p:spPr>
          <a:xfrm>
            <a:off x="914400" y="1575633"/>
            <a:ext cx="8606118" cy="3139321"/>
          </a:xfrm>
          <a:prstGeom prst="rect">
            <a:avLst/>
          </a:prstGeom>
        </p:spPr>
        <p:txBody>
          <a:bodyPr wrap="square">
            <a:spAutoFit/>
          </a:bodyPr>
          <a:lstStyle/>
          <a:p>
            <a:r>
              <a:rPr lang="en-US" dirty="0">
                <a:solidFill>
                  <a:srgbClr val="33B5D4"/>
                </a:solidFill>
                <a:latin typeface="Helvetica" charset="0"/>
              </a:rPr>
              <a:t>§ </a:t>
            </a:r>
            <a:r>
              <a:rPr lang="en-US" dirty="0">
                <a:latin typeface="Helvetica" charset="0"/>
              </a:rPr>
              <a:t>Text files are the most basic file type in Hadoop</a:t>
            </a:r>
          </a:p>
          <a:p>
            <a:r>
              <a:rPr lang="en-US" dirty="0" smtClean="0">
                <a:solidFill>
                  <a:srgbClr val="0092B7"/>
                </a:solidFill>
                <a:latin typeface="Helvetica" charset="0"/>
              </a:rPr>
              <a:t>	– </a:t>
            </a:r>
            <a:r>
              <a:rPr lang="en-US" dirty="0" smtClean="0">
                <a:latin typeface="Helvetica" charset="0"/>
              </a:rPr>
              <a:t>Can </a:t>
            </a:r>
            <a:r>
              <a:rPr lang="en-US" dirty="0">
                <a:latin typeface="Helvetica" charset="0"/>
              </a:rPr>
              <a:t>be read or written </a:t>
            </a:r>
            <a:r>
              <a:rPr lang="en-US" dirty="0" smtClean="0">
                <a:latin typeface="Helvetica" charset="0"/>
              </a:rPr>
              <a:t>from virtually </a:t>
            </a:r>
            <a:r>
              <a:rPr lang="en-US" dirty="0">
                <a:latin typeface="Helvetica" charset="0"/>
              </a:rPr>
              <a:t>any programming language</a:t>
            </a:r>
          </a:p>
          <a:p>
            <a:r>
              <a:rPr lang="en-US" dirty="0" smtClean="0">
                <a:solidFill>
                  <a:srgbClr val="0092B7"/>
                </a:solidFill>
                <a:latin typeface="Helvetica" charset="0"/>
              </a:rPr>
              <a:t>	– </a:t>
            </a:r>
            <a:r>
              <a:rPr lang="en-US" dirty="0" smtClean="0">
                <a:latin typeface="Helvetica" charset="0"/>
              </a:rPr>
              <a:t>Comma- </a:t>
            </a:r>
            <a:r>
              <a:rPr lang="en-US" dirty="0">
                <a:latin typeface="Helvetica" charset="0"/>
              </a:rPr>
              <a:t>and tab-delimited files are compatible with many applications</a:t>
            </a:r>
          </a:p>
          <a:p>
            <a:r>
              <a:rPr lang="en-US" dirty="0">
                <a:solidFill>
                  <a:srgbClr val="33B5D4"/>
                </a:solidFill>
                <a:latin typeface="Helvetica" charset="0"/>
              </a:rPr>
              <a:t>§ </a:t>
            </a:r>
            <a:r>
              <a:rPr lang="en-US" dirty="0">
                <a:latin typeface="Helvetica" charset="0"/>
              </a:rPr>
              <a:t>Text files are human readable since all data is in </a:t>
            </a:r>
            <a:r>
              <a:rPr lang="en-US" dirty="0" smtClean="0">
                <a:latin typeface="Helvetica" charset="0"/>
              </a:rPr>
              <a:t>string format</a:t>
            </a:r>
            <a:endParaRPr lang="en-US" dirty="0">
              <a:latin typeface="Helvetica" charset="0"/>
            </a:endParaRPr>
          </a:p>
          <a:p>
            <a:r>
              <a:rPr lang="en-US" dirty="0" smtClean="0">
                <a:solidFill>
                  <a:srgbClr val="0092B7"/>
                </a:solidFill>
                <a:latin typeface="Helvetica" charset="0"/>
              </a:rPr>
              <a:t>	– </a:t>
            </a:r>
            <a:r>
              <a:rPr lang="en-US" dirty="0" smtClean="0">
                <a:latin typeface="Helvetica" charset="0"/>
              </a:rPr>
              <a:t>Useful when debugging</a:t>
            </a:r>
            <a:endParaRPr lang="en-US" dirty="0">
              <a:latin typeface="Helvetica" charset="0"/>
            </a:endParaRPr>
          </a:p>
          <a:p>
            <a:r>
              <a:rPr lang="en-US" dirty="0">
                <a:solidFill>
                  <a:srgbClr val="33B5D4"/>
                </a:solidFill>
                <a:latin typeface="Helvetica" charset="0"/>
              </a:rPr>
              <a:t>§ </a:t>
            </a:r>
            <a:r>
              <a:rPr lang="en-US" dirty="0">
                <a:latin typeface="Helvetica" charset="0"/>
              </a:rPr>
              <a:t>Text files are inefficient at scale</a:t>
            </a:r>
          </a:p>
          <a:p>
            <a:r>
              <a:rPr lang="en-US" dirty="0" smtClean="0">
                <a:solidFill>
                  <a:srgbClr val="0092B7"/>
                </a:solidFill>
                <a:latin typeface="Helvetica" charset="0"/>
              </a:rPr>
              <a:t>	– </a:t>
            </a:r>
            <a:r>
              <a:rPr lang="en-US" dirty="0">
                <a:latin typeface="Helvetica" charset="0"/>
              </a:rPr>
              <a:t>Representing numeric values as </a:t>
            </a:r>
            <a:r>
              <a:rPr lang="en-US" dirty="0" smtClean="0">
                <a:latin typeface="Helvetica" charset="0"/>
              </a:rPr>
              <a:t>strings wastes </a:t>
            </a:r>
            <a:r>
              <a:rPr lang="en-US" dirty="0">
                <a:latin typeface="Helvetica" charset="0"/>
              </a:rPr>
              <a:t>storage space</a:t>
            </a:r>
          </a:p>
          <a:p>
            <a:r>
              <a:rPr lang="en-US" dirty="0" smtClean="0">
                <a:solidFill>
                  <a:srgbClr val="0092B7"/>
                </a:solidFill>
                <a:latin typeface="Helvetica" charset="0"/>
              </a:rPr>
              <a:t>	– </a:t>
            </a:r>
            <a:r>
              <a:rPr lang="en-US" dirty="0">
                <a:latin typeface="Helvetica" charset="0"/>
              </a:rPr>
              <a:t>Difficult to represent binary data such as images</a:t>
            </a:r>
          </a:p>
          <a:p>
            <a:r>
              <a:rPr lang="en-US" dirty="0" smtClean="0">
                <a:solidFill>
                  <a:srgbClr val="0092B7"/>
                </a:solidFill>
                <a:latin typeface="Helvetica" charset="0"/>
              </a:rPr>
              <a:t>	– </a:t>
            </a:r>
            <a:r>
              <a:rPr lang="en-US" dirty="0">
                <a:latin typeface="Helvetica" charset="0"/>
              </a:rPr>
              <a:t>Often resort to techniques such as Base64 encoding</a:t>
            </a:r>
          </a:p>
          <a:p>
            <a:r>
              <a:rPr lang="en-US" dirty="0" smtClean="0">
                <a:solidFill>
                  <a:srgbClr val="0092B7"/>
                </a:solidFill>
                <a:latin typeface="Helvetica" charset="0"/>
              </a:rPr>
              <a:t>	– </a:t>
            </a:r>
            <a:r>
              <a:rPr lang="en-US" dirty="0" smtClean="0">
                <a:latin typeface="Helvetica" charset="0"/>
              </a:rPr>
              <a:t>Conversion to/from native </a:t>
            </a:r>
            <a:r>
              <a:rPr lang="en-US" dirty="0">
                <a:latin typeface="Helvetica" charset="0"/>
              </a:rPr>
              <a:t>types adds performance penalty</a:t>
            </a:r>
          </a:p>
          <a:p>
            <a:r>
              <a:rPr lang="en-US" dirty="0">
                <a:solidFill>
                  <a:srgbClr val="33B5D4"/>
                </a:solidFill>
                <a:latin typeface="Helvetica" charset="0"/>
              </a:rPr>
              <a:t>§ </a:t>
            </a:r>
            <a:r>
              <a:rPr lang="en-US" dirty="0">
                <a:latin typeface="Helvetica" charset="0"/>
              </a:rPr>
              <a:t>Verdict: Good interoperability</a:t>
            </a:r>
            <a:r>
              <a:rPr lang="en-US" dirty="0" smtClean="0">
                <a:latin typeface="Helvetica" charset="0"/>
              </a:rPr>
              <a:t>, but </a:t>
            </a:r>
            <a:r>
              <a:rPr lang="en-US" dirty="0">
                <a:latin typeface="Helvetica" charset="0"/>
              </a:rPr>
              <a:t>poor performance</a:t>
            </a:r>
            <a:endParaRPr lang="en-US" dirty="0">
              <a:effectLst/>
              <a:latin typeface="Helvetica" charset="0"/>
            </a:endParaRPr>
          </a:p>
        </p:txBody>
      </p:sp>
    </p:spTree>
    <p:extLst>
      <p:ext uri="{BB962C8B-B14F-4D97-AF65-F5344CB8AC3E}">
        <p14:creationId xmlns:p14="http://schemas.microsoft.com/office/powerpoint/2010/main" val="4502965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File Formats: </a:t>
            </a:r>
            <a:r>
              <a:rPr lang="en-US" dirty="0" smtClean="0"/>
              <a:t>Sequence Files</a:t>
            </a:r>
            <a:r>
              <a:rPr lang="en-US" dirty="0"/>
              <a:t/>
            </a:r>
            <a:br>
              <a:rPr lang="en-US" dirty="0"/>
            </a:br>
            <a:endParaRPr lang="en-US" dirty="0"/>
          </a:p>
        </p:txBody>
      </p:sp>
      <p:sp>
        <p:nvSpPr>
          <p:cNvPr id="3" name="Slide Number Placeholder 2"/>
          <p:cNvSpPr>
            <a:spLocks noGrp="1"/>
          </p:cNvSpPr>
          <p:nvPr>
            <p:ph type="sldNum" sz="quarter" idx="12"/>
          </p:nvPr>
        </p:nvSpPr>
        <p:spPr/>
        <p:txBody>
          <a:bodyPr/>
          <a:lstStyle/>
          <a:p>
            <a:fld id="{C7C6A67F-954C-422D-9DC5-5D9FC15A46A9}" type="slidenum">
              <a:rPr lang="en-US" smtClean="0"/>
              <a:pPr/>
              <a:t>21</a:t>
            </a:fld>
            <a:endParaRPr lang="en-US"/>
          </a:p>
        </p:txBody>
      </p:sp>
      <p:sp>
        <p:nvSpPr>
          <p:cNvPr id="4" name="Rectangle 3"/>
          <p:cNvSpPr/>
          <p:nvPr/>
        </p:nvSpPr>
        <p:spPr>
          <a:xfrm>
            <a:off x="1359049" y="1690689"/>
            <a:ext cx="7946315" cy="2308324"/>
          </a:xfrm>
          <a:prstGeom prst="rect">
            <a:avLst/>
          </a:prstGeom>
        </p:spPr>
        <p:txBody>
          <a:bodyPr wrap="square">
            <a:spAutoFit/>
          </a:bodyPr>
          <a:lstStyle/>
          <a:p>
            <a:r>
              <a:rPr lang="en-US" dirty="0" smtClean="0">
                <a:latin typeface="Helvetica" charset="0"/>
              </a:rPr>
              <a:t>Sequence Files </a:t>
            </a:r>
            <a:r>
              <a:rPr lang="en-US" dirty="0">
                <a:latin typeface="Helvetica" charset="0"/>
              </a:rPr>
              <a:t>store key-value pairs in a binary </a:t>
            </a:r>
            <a:r>
              <a:rPr lang="en-US" dirty="0" smtClean="0">
                <a:latin typeface="Helvetica" charset="0"/>
              </a:rPr>
              <a:t>container format</a:t>
            </a:r>
          </a:p>
          <a:p>
            <a:endParaRPr lang="en-US" dirty="0">
              <a:latin typeface="Helvetica" charset="0"/>
            </a:endParaRPr>
          </a:p>
          <a:p>
            <a:r>
              <a:rPr lang="en-US" dirty="0">
                <a:solidFill>
                  <a:srgbClr val="0092B7"/>
                </a:solidFill>
                <a:latin typeface="Helvetica" charset="0"/>
              </a:rPr>
              <a:t>– </a:t>
            </a:r>
            <a:r>
              <a:rPr lang="en-US" dirty="0">
                <a:latin typeface="Helvetica" charset="0"/>
              </a:rPr>
              <a:t>Less verbose and more efficient than text files</a:t>
            </a:r>
          </a:p>
          <a:p>
            <a:r>
              <a:rPr lang="en-US" dirty="0">
                <a:solidFill>
                  <a:srgbClr val="0092B7"/>
                </a:solidFill>
                <a:latin typeface="Helvetica" charset="0"/>
              </a:rPr>
              <a:t>– </a:t>
            </a:r>
            <a:r>
              <a:rPr lang="en-US" dirty="0">
                <a:latin typeface="Helvetica" charset="0"/>
              </a:rPr>
              <a:t>Capable of storing binary data such as images</a:t>
            </a:r>
          </a:p>
          <a:p>
            <a:r>
              <a:rPr lang="en-US" dirty="0">
                <a:solidFill>
                  <a:srgbClr val="0092B7"/>
                </a:solidFill>
                <a:latin typeface="Helvetica" charset="0"/>
              </a:rPr>
              <a:t>– </a:t>
            </a:r>
            <a:r>
              <a:rPr lang="en-US" dirty="0">
                <a:latin typeface="Helvetica" charset="0"/>
              </a:rPr>
              <a:t>Format is Java-specific and tightly coupled to Hadoop</a:t>
            </a:r>
          </a:p>
          <a:p>
            <a:endParaRPr lang="en-US" dirty="0" smtClean="0">
              <a:latin typeface="Helvetica" charset="0"/>
            </a:endParaRPr>
          </a:p>
          <a:p>
            <a:endParaRPr lang="en-US" dirty="0">
              <a:latin typeface="Helvetica" charset="0"/>
            </a:endParaRPr>
          </a:p>
          <a:p>
            <a:r>
              <a:rPr lang="en-US" dirty="0" smtClean="0">
                <a:latin typeface="Helvetica" charset="0"/>
              </a:rPr>
              <a:t>Verdict</a:t>
            </a:r>
            <a:r>
              <a:rPr lang="en-US" dirty="0">
                <a:latin typeface="Helvetica" charset="0"/>
              </a:rPr>
              <a:t>: Better performance, but poor interoperability</a:t>
            </a:r>
            <a:endParaRPr lang="en-US" dirty="0">
              <a:effectLst/>
              <a:latin typeface="Helvetica" charset="0"/>
            </a:endParaRPr>
          </a:p>
        </p:txBody>
      </p:sp>
    </p:spTree>
    <p:extLst>
      <p:ext uri="{BB962C8B-B14F-4D97-AF65-F5344CB8AC3E}">
        <p14:creationId xmlns:p14="http://schemas.microsoft.com/office/powerpoint/2010/main" val="3165510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File Formats: Apache Avro </a:t>
            </a:r>
            <a:r>
              <a:rPr lang="en-US" dirty="0" err="1"/>
              <a:t>DataFiles</a:t>
            </a:r>
            <a:r>
              <a:rPr lang="en-US" dirty="0"/>
              <a:t/>
            </a:r>
            <a:br>
              <a:rPr lang="en-US" dirty="0"/>
            </a:br>
            <a:endParaRPr lang="en-US" dirty="0"/>
          </a:p>
        </p:txBody>
      </p:sp>
      <p:sp>
        <p:nvSpPr>
          <p:cNvPr id="3" name="Slide Number Placeholder 2"/>
          <p:cNvSpPr>
            <a:spLocks noGrp="1"/>
          </p:cNvSpPr>
          <p:nvPr>
            <p:ph type="sldNum" sz="quarter" idx="12"/>
          </p:nvPr>
        </p:nvSpPr>
        <p:spPr/>
        <p:txBody>
          <a:bodyPr/>
          <a:lstStyle/>
          <a:p>
            <a:fld id="{C7C6A67F-954C-422D-9DC5-5D9FC15A46A9}" type="slidenum">
              <a:rPr lang="en-US" smtClean="0"/>
              <a:pPr/>
              <a:t>22</a:t>
            </a:fld>
            <a:endParaRPr lang="en-US"/>
          </a:p>
        </p:txBody>
      </p:sp>
      <p:sp>
        <p:nvSpPr>
          <p:cNvPr id="4" name="Rectangle 3"/>
          <p:cNvSpPr/>
          <p:nvPr/>
        </p:nvSpPr>
        <p:spPr>
          <a:xfrm>
            <a:off x="838199" y="1690690"/>
            <a:ext cx="8402619" cy="2862322"/>
          </a:xfrm>
          <a:prstGeom prst="rect">
            <a:avLst/>
          </a:prstGeom>
        </p:spPr>
        <p:txBody>
          <a:bodyPr wrap="square">
            <a:spAutoFit/>
          </a:bodyPr>
          <a:lstStyle/>
          <a:p>
            <a:r>
              <a:rPr lang="en-US" dirty="0">
                <a:latin typeface="Helvetica" charset="0"/>
              </a:rPr>
              <a:t>Efficient storage due to optimized binary encoding</a:t>
            </a:r>
          </a:p>
          <a:p>
            <a:r>
              <a:rPr lang="en-US" dirty="0">
                <a:solidFill>
                  <a:srgbClr val="33B5D4"/>
                </a:solidFill>
                <a:latin typeface="Helvetica" charset="0"/>
              </a:rPr>
              <a:t>§ </a:t>
            </a:r>
            <a:r>
              <a:rPr lang="en-US" dirty="0">
                <a:latin typeface="Helvetica" charset="0"/>
              </a:rPr>
              <a:t>Widely supported throughout the Hadoop ecosystem</a:t>
            </a:r>
          </a:p>
          <a:p>
            <a:r>
              <a:rPr lang="en-US" dirty="0">
                <a:solidFill>
                  <a:srgbClr val="0092B7"/>
                </a:solidFill>
                <a:latin typeface="Helvetica" charset="0"/>
              </a:rPr>
              <a:t>– </a:t>
            </a:r>
            <a:r>
              <a:rPr lang="en-US" dirty="0">
                <a:latin typeface="Helvetica" charset="0"/>
              </a:rPr>
              <a:t>Can also be used outside </a:t>
            </a:r>
            <a:r>
              <a:rPr lang="en-US" dirty="0" smtClean="0">
                <a:latin typeface="Helvetica" charset="0"/>
              </a:rPr>
              <a:t>o </a:t>
            </a:r>
            <a:r>
              <a:rPr lang="en-US" dirty="0" err="1" smtClean="0">
                <a:latin typeface="Helvetica" charset="0"/>
              </a:rPr>
              <a:t>fHadoop</a:t>
            </a:r>
            <a:endParaRPr lang="en-US" dirty="0">
              <a:latin typeface="Helvetica" charset="0"/>
            </a:endParaRPr>
          </a:p>
          <a:p>
            <a:r>
              <a:rPr lang="en-US" dirty="0">
                <a:solidFill>
                  <a:srgbClr val="33B5D4"/>
                </a:solidFill>
                <a:latin typeface="Helvetica" charset="0"/>
              </a:rPr>
              <a:t>§ </a:t>
            </a:r>
            <a:r>
              <a:rPr lang="en-US" dirty="0">
                <a:latin typeface="Helvetica" charset="0"/>
              </a:rPr>
              <a:t>Ideal for long-term storage of </a:t>
            </a:r>
            <a:r>
              <a:rPr lang="en-US" dirty="0" err="1">
                <a:latin typeface="Helvetica" charset="0"/>
              </a:rPr>
              <a:t>importantdata</a:t>
            </a:r>
            <a:endParaRPr lang="en-US" dirty="0">
              <a:latin typeface="Helvetica" charset="0"/>
            </a:endParaRPr>
          </a:p>
          <a:p>
            <a:r>
              <a:rPr lang="en-US" dirty="0">
                <a:solidFill>
                  <a:srgbClr val="0092B7"/>
                </a:solidFill>
                <a:latin typeface="Helvetica" charset="0"/>
              </a:rPr>
              <a:t>–</a:t>
            </a:r>
            <a:r>
              <a:rPr lang="en-US" dirty="0">
                <a:latin typeface="Helvetica" charset="0"/>
              </a:rPr>
              <a:t>Many languages can read and write Avro files</a:t>
            </a:r>
          </a:p>
          <a:p>
            <a:r>
              <a:rPr lang="en-US" dirty="0">
                <a:solidFill>
                  <a:srgbClr val="0092B7"/>
                </a:solidFill>
                <a:latin typeface="Helvetica" charset="0"/>
              </a:rPr>
              <a:t>–</a:t>
            </a:r>
            <a:r>
              <a:rPr lang="en-US" dirty="0">
                <a:latin typeface="Helvetica" charset="0"/>
              </a:rPr>
              <a:t>Embeds schema in the file, so will always be readable</a:t>
            </a:r>
          </a:p>
          <a:p>
            <a:r>
              <a:rPr lang="en-US" dirty="0">
                <a:solidFill>
                  <a:srgbClr val="0092B7"/>
                </a:solidFill>
                <a:latin typeface="Helvetica" charset="0"/>
              </a:rPr>
              <a:t>– </a:t>
            </a:r>
            <a:r>
              <a:rPr lang="en-US" dirty="0">
                <a:latin typeface="Helvetica" charset="0"/>
              </a:rPr>
              <a:t>In JSON format and not Java-specific</a:t>
            </a:r>
          </a:p>
          <a:p>
            <a:r>
              <a:rPr lang="en-US" dirty="0">
                <a:solidFill>
                  <a:srgbClr val="0092B7"/>
                </a:solidFill>
                <a:latin typeface="Helvetica" charset="0"/>
              </a:rPr>
              <a:t>– </a:t>
            </a:r>
            <a:r>
              <a:rPr lang="en-US" dirty="0">
                <a:latin typeface="Helvetica" charset="0"/>
              </a:rPr>
              <a:t>Schema evolution can accommodate changes</a:t>
            </a:r>
          </a:p>
          <a:p>
            <a:r>
              <a:rPr lang="en-US" dirty="0">
                <a:solidFill>
                  <a:srgbClr val="33B5D4"/>
                </a:solidFill>
                <a:latin typeface="Helvetica" charset="0"/>
              </a:rPr>
              <a:t>§ </a:t>
            </a:r>
            <a:r>
              <a:rPr lang="en-US" dirty="0">
                <a:latin typeface="Helvetica" charset="0"/>
              </a:rPr>
              <a:t>Verdict: Excellent interoperability and performance</a:t>
            </a:r>
          </a:p>
          <a:p>
            <a:r>
              <a:rPr lang="en-US" dirty="0">
                <a:solidFill>
                  <a:srgbClr val="0092B7"/>
                </a:solidFill>
                <a:latin typeface="Helvetica" charset="0"/>
              </a:rPr>
              <a:t>– </a:t>
            </a:r>
            <a:r>
              <a:rPr lang="en-US" dirty="0">
                <a:latin typeface="Helvetica" charset="0"/>
              </a:rPr>
              <a:t>Best choice for general-purpose storage in Hadoop</a:t>
            </a:r>
            <a:endParaRPr lang="en-US" dirty="0">
              <a:effectLst/>
              <a:latin typeface="Helvetica" charset="0"/>
            </a:endParaRPr>
          </a:p>
        </p:txBody>
      </p:sp>
      <p:pic>
        <p:nvPicPr>
          <p:cNvPr id="5" name="Picture 4"/>
          <p:cNvPicPr>
            <a:picLocks noChangeAspect="1"/>
          </p:cNvPicPr>
          <p:nvPr/>
        </p:nvPicPr>
        <p:blipFill>
          <a:blip r:embed="rId3"/>
          <a:stretch>
            <a:fillRect/>
          </a:stretch>
        </p:blipFill>
        <p:spPr>
          <a:xfrm>
            <a:off x="8582592" y="1409251"/>
            <a:ext cx="3279207" cy="1019213"/>
          </a:xfrm>
          <a:prstGeom prst="rect">
            <a:avLst/>
          </a:prstGeom>
        </p:spPr>
      </p:pic>
    </p:spTree>
    <p:extLst>
      <p:ext uri="{BB962C8B-B14F-4D97-AF65-F5344CB8AC3E}">
        <p14:creationId xmlns:p14="http://schemas.microsoft.com/office/powerpoint/2010/main" val="2281578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File Formats: Apache Parquet Files</a:t>
            </a:r>
            <a:br>
              <a:rPr lang="en-US" dirty="0"/>
            </a:br>
            <a:endParaRPr lang="en-US" dirty="0"/>
          </a:p>
        </p:txBody>
      </p:sp>
      <p:sp>
        <p:nvSpPr>
          <p:cNvPr id="3" name="Slide Number Placeholder 2"/>
          <p:cNvSpPr>
            <a:spLocks noGrp="1"/>
          </p:cNvSpPr>
          <p:nvPr>
            <p:ph type="sldNum" sz="quarter" idx="12"/>
          </p:nvPr>
        </p:nvSpPr>
        <p:spPr/>
        <p:txBody>
          <a:bodyPr/>
          <a:lstStyle/>
          <a:p>
            <a:fld id="{C7C6A67F-954C-422D-9DC5-5D9FC15A46A9}" type="slidenum">
              <a:rPr lang="en-US" smtClean="0"/>
              <a:pPr/>
              <a:t>23</a:t>
            </a:fld>
            <a:endParaRPr lang="en-US"/>
          </a:p>
        </p:txBody>
      </p:sp>
      <p:sp>
        <p:nvSpPr>
          <p:cNvPr id="4" name="Rectangle 3"/>
          <p:cNvSpPr/>
          <p:nvPr/>
        </p:nvSpPr>
        <p:spPr>
          <a:xfrm>
            <a:off x="3048000" y="1582341"/>
            <a:ext cx="6096000" cy="3693319"/>
          </a:xfrm>
          <a:prstGeom prst="rect">
            <a:avLst/>
          </a:prstGeom>
        </p:spPr>
        <p:txBody>
          <a:bodyPr>
            <a:spAutoFit/>
          </a:bodyPr>
          <a:lstStyle/>
          <a:p>
            <a:r>
              <a:rPr lang="en-US" dirty="0">
                <a:solidFill>
                  <a:srgbClr val="33B5D4"/>
                </a:solidFill>
                <a:latin typeface="Helvetica" charset="0"/>
              </a:rPr>
              <a:t>§ </a:t>
            </a:r>
            <a:r>
              <a:rPr lang="en-US" dirty="0">
                <a:latin typeface="Helvetica" charset="0"/>
              </a:rPr>
              <a:t>Parquet is a columnar format developed by Cloudera and Twitter</a:t>
            </a:r>
          </a:p>
          <a:p>
            <a:r>
              <a:rPr lang="en-US" dirty="0">
                <a:solidFill>
                  <a:srgbClr val="0092B7"/>
                </a:solidFill>
                <a:latin typeface="Helvetica" charset="0"/>
              </a:rPr>
              <a:t>– </a:t>
            </a:r>
            <a:r>
              <a:rPr lang="en-US" dirty="0">
                <a:latin typeface="Helvetica" charset="0"/>
              </a:rPr>
              <a:t>Supported in </a:t>
            </a:r>
            <a:r>
              <a:rPr lang="en-US" dirty="0" err="1">
                <a:latin typeface="Helvetica" charset="0"/>
              </a:rPr>
              <a:t>Spark,MapReduce</a:t>
            </a:r>
            <a:r>
              <a:rPr lang="en-US" dirty="0">
                <a:latin typeface="Helvetica" charset="0"/>
              </a:rPr>
              <a:t>, Hive, Pig, Impala, and others</a:t>
            </a:r>
          </a:p>
          <a:p>
            <a:r>
              <a:rPr lang="en-US" dirty="0">
                <a:solidFill>
                  <a:srgbClr val="0092B7"/>
                </a:solidFill>
                <a:latin typeface="Helvetica" charset="0"/>
              </a:rPr>
              <a:t>– </a:t>
            </a:r>
            <a:r>
              <a:rPr lang="en-US" dirty="0" err="1">
                <a:latin typeface="Helvetica" charset="0"/>
              </a:rPr>
              <a:t>Schemametadata</a:t>
            </a:r>
            <a:r>
              <a:rPr lang="en-US" dirty="0">
                <a:latin typeface="Helvetica" charset="0"/>
              </a:rPr>
              <a:t> is embedded in the file (like Avro)</a:t>
            </a:r>
          </a:p>
          <a:p>
            <a:r>
              <a:rPr lang="en-US" dirty="0">
                <a:solidFill>
                  <a:srgbClr val="33B5D4"/>
                </a:solidFill>
                <a:latin typeface="Helvetica" charset="0"/>
              </a:rPr>
              <a:t>§ </a:t>
            </a:r>
            <a:r>
              <a:rPr lang="en-US" dirty="0">
                <a:latin typeface="Helvetica" charset="0"/>
              </a:rPr>
              <a:t>Uses advanced optimizations described in Google’s </a:t>
            </a:r>
            <a:r>
              <a:rPr lang="en-US" dirty="0" err="1">
                <a:latin typeface="Helvetica" charset="0"/>
              </a:rPr>
              <a:t>Dremelpaper</a:t>
            </a:r>
            <a:endParaRPr lang="en-US" dirty="0">
              <a:latin typeface="Helvetica" charset="0"/>
            </a:endParaRPr>
          </a:p>
          <a:p>
            <a:r>
              <a:rPr lang="en-US" dirty="0">
                <a:solidFill>
                  <a:srgbClr val="0092B7"/>
                </a:solidFill>
                <a:latin typeface="Helvetica" charset="0"/>
              </a:rPr>
              <a:t>– </a:t>
            </a:r>
            <a:r>
              <a:rPr lang="en-US" dirty="0">
                <a:latin typeface="Helvetica" charset="0"/>
              </a:rPr>
              <a:t>Reduces </a:t>
            </a:r>
            <a:r>
              <a:rPr lang="en-US" dirty="0" err="1">
                <a:latin typeface="Helvetica" charset="0"/>
              </a:rPr>
              <a:t>storagespace</a:t>
            </a:r>
            <a:endParaRPr lang="en-US" dirty="0">
              <a:latin typeface="Helvetica" charset="0"/>
            </a:endParaRPr>
          </a:p>
          <a:p>
            <a:r>
              <a:rPr lang="en-US" dirty="0">
                <a:solidFill>
                  <a:srgbClr val="0092B7"/>
                </a:solidFill>
                <a:latin typeface="Helvetica" charset="0"/>
              </a:rPr>
              <a:t>– </a:t>
            </a:r>
            <a:r>
              <a:rPr lang="en-US" dirty="0">
                <a:latin typeface="Helvetica" charset="0"/>
              </a:rPr>
              <a:t>Increases performance</a:t>
            </a:r>
          </a:p>
          <a:p>
            <a:r>
              <a:rPr lang="en-US" dirty="0">
                <a:solidFill>
                  <a:srgbClr val="33B5D4"/>
                </a:solidFill>
                <a:latin typeface="Helvetica" charset="0"/>
              </a:rPr>
              <a:t>§ </a:t>
            </a:r>
            <a:r>
              <a:rPr lang="en-US" dirty="0">
                <a:latin typeface="Helvetica" charset="0"/>
              </a:rPr>
              <a:t>Most efficient when adding many records </a:t>
            </a:r>
            <a:r>
              <a:rPr lang="en-US" dirty="0" err="1">
                <a:latin typeface="Helvetica" charset="0"/>
              </a:rPr>
              <a:t>atonce</a:t>
            </a:r>
            <a:endParaRPr lang="en-US" dirty="0">
              <a:latin typeface="Helvetica" charset="0"/>
            </a:endParaRPr>
          </a:p>
          <a:p>
            <a:r>
              <a:rPr lang="en-US" dirty="0">
                <a:solidFill>
                  <a:srgbClr val="0092B7"/>
                </a:solidFill>
                <a:latin typeface="Helvetica" charset="0"/>
              </a:rPr>
              <a:t>– </a:t>
            </a:r>
            <a:r>
              <a:rPr lang="en-US" dirty="0">
                <a:latin typeface="Helvetica" charset="0"/>
              </a:rPr>
              <a:t>Some </a:t>
            </a:r>
            <a:r>
              <a:rPr lang="en-US" dirty="0" err="1">
                <a:latin typeface="Helvetica" charset="0"/>
              </a:rPr>
              <a:t>optimizationsrely</a:t>
            </a:r>
            <a:r>
              <a:rPr lang="en-US" dirty="0">
                <a:latin typeface="Helvetica" charset="0"/>
              </a:rPr>
              <a:t> on identifying repeated patterns</a:t>
            </a:r>
          </a:p>
          <a:p>
            <a:r>
              <a:rPr lang="en-US" dirty="0">
                <a:solidFill>
                  <a:srgbClr val="33B5D4"/>
                </a:solidFill>
                <a:latin typeface="Helvetica" charset="0"/>
              </a:rPr>
              <a:t>§ </a:t>
            </a:r>
            <a:r>
              <a:rPr lang="en-US" dirty="0">
                <a:latin typeface="Helvetica" charset="0"/>
              </a:rPr>
              <a:t>Verdict: Excellent interoperability and performance</a:t>
            </a:r>
          </a:p>
          <a:p>
            <a:r>
              <a:rPr lang="en-US" dirty="0">
                <a:solidFill>
                  <a:srgbClr val="0092B7"/>
                </a:solidFill>
                <a:latin typeface="Helvetica" charset="0"/>
              </a:rPr>
              <a:t>– </a:t>
            </a:r>
            <a:r>
              <a:rPr lang="en-US" dirty="0">
                <a:latin typeface="Helvetica" charset="0"/>
              </a:rPr>
              <a:t>Best choice for column-based access patterns</a:t>
            </a:r>
            <a:endParaRPr lang="en-US" dirty="0">
              <a:effectLst/>
              <a:latin typeface="Helvetica" charset="0"/>
            </a:endParaRPr>
          </a:p>
        </p:txBody>
      </p:sp>
      <p:pic>
        <p:nvPicPr>
          <p:cNvPr id="5" name="Picture 4"/>
          <p:cNvPicPr>
            <a:picLocks noChangeAspect="1"/>
          </p:cNvPicPr>
          <p:nvPr/>
        </p:nvPicPr>
        <p:blipFill>
          <a:blip r:embed="rId3"/>
          <a:stretch>
            <a:fillRect/>
          </a:stretch>
        </p:blipFill>
        <p:spPr>
          <a:xfrm>
            <a:off x="9055100" y="1153608"/>
            <a:ext cx="2387600" cy="635000"/>
          </a:xfrm>
          <a:prstGeom prst="rect">
            <a:avLst/>
          </a:prstGeom>
        </p:spPr>
      </p:pic>
    </p:spTree>
    <p:extLst>
      <p:ext uri="{BB962C8B-B14F-4D97-AF65-F5344CB8AC3E}">
        <p14:creationId xmlns:p14="http://schemas.microsoft.com/office/powerpoint/2010/main" val="6799562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Columnar Formats</a:t>
            </a:r>
            <a:br>
              <a:rPr lang="en-US" dirty="0"/>
            </a:br>
            <a:endParaRPr lang="en-US" dirty="0"/>
          </a:p>
        </p:txBody>
      </p:sp>
      <p:sp>
        <p:nvSpPr>
          <p:cNvPr id="3" name="Slide Number Placeholder 2"/>
          <p:cNvSpPr>
            <a:spLocks noGrp="1"/>
          </p:cNvSpPr>
          <p:nvPr>
            <p:ph type="sldNum" sz="quarter" idx="12"/>
          </p:nvPr>
        </p:nvSpPr>
        <p:spPr/>
        <p:txBody>
          <a:bodyPr/>
          <a:lstStyle/>
          <a:p>
            <a:fld id="{C7C6A67F-954C-422D-9DC5-5D9FC15A46A9}" type="slidenum">
              <a:rPr lang="en-US" smtClean="0"/>
              <a:pPr/>
              <a:t>24</a:t>
            </a:fld>
            <a:endParaRPr lang="en-US"/>
          </a:p>
        </p:txBody>
      </p:sp>
      <p:sp>
        <p:nvSpPr>
          <p:cNvPr id="4" name="Rectangle 3"/>
          <p:cNvSpPr/>
          <p:nvPr/>
        </p:nvSpPr>
        <p:spPr>
          <a:xfrm>
            <a:off x="961015" y="1268977"/>
            <a:ext cx="7849497" cy="646331"/>
          </a:xfrm>
          <a:prstGeom prst="rect">
            <a:avLst/>
          </a:prstGeom>
        </p:spPr>
        <p:txBody>
          <a:bodyPr wrap="square">
            <a:spAutoFit/>
          </a:bodyPr>
          <a:lstStyle/>
          <a:p>
            <a:r>
              <a:rPr lang="en-US">
                <a:solidFill>
                  <a:srgbClr val="0092B7"/>
                </a:solidFill>
                <a:latin typeface="Helvetica" charset="0"/>
              </a:rPr>
              <a:t>– </a:t>
            </a:r>
            <a:r>
              <a:rPr lang="en-US">
                <a:latin typeface="Helvetica" charset="0"/>
              </a:rPr>
              <a:t>These organize data storage by column, rather than by row</a:t>
            </a:r>
          </a:p>
          <a:p>
            <a:r>
              <a:rPr lang="en-US" dirty="0">
                <a:solidFill>
                  <a:srgbClr val="0092B7"/>
                </a:solidFill>
                <a:latin typeface="Helvetica" charset="0"/>
              </a:rPr>
              <a:t>– </a:t>
            </a:r>
            <a:r>
              <a:rPr lang="en-US" dirty="0">
                <a:latin typeface="Helvetica" charset="0"/>
              </a:rPr>
              <a:t>Very efficient when selecting only a subset of a table’s columns</a:t>
            </a:r>
            <a:endParaRPr lang="en-US" dirty="0">
              <a:effectLst/>
              <a:latin typeface="Helvetica" charset="0"/>
            </a:endParaRPr>
          </a:p>
        </p:txBody>
      </p:sp>
      <p:sp>
        <p:nvSpPr>
          <p:cNvPr id="9" name="Rectangle 8"/>
          <p:cNvSpPr/>
          <p:nvPr/>
        </p:nvSpPr>
        <p:spPr>
          <a:xfrm>
            <a:off x="4798209" y="3244334"/>
            <a:ext cx="2595582" cy="369332"/>
          </a:xfrm>
          <a:prstGeom prst="rect">
            <a:avLst/>
          </a:prstGeom>
        </p:spPr>
        <p:txBody>
          <a:bodyPr wrap="none">
            <a:spAutoFit/>
          </a:bodyPr>
          <a:lstStyle/>
          <a:p>
            <a:r>
              <a:rPr lang="en-US" dirty="0">
                <a:solidFill>
                  <a:srgbClr val="FFFFFF"/>
                </a:solidFill>
                <a:latin typeface="Helvetica" charset="0"/>
              </a:rPr>
              <a:t>id name city occupation</a:t>
            </a:r>
            <a:endParaRPr lang="en-US" dirty="0">
              <a:solidFill>
                <a:srgbClr val="FFFFFF"/>
              </a:solidFill>
              <a:effectLst/>
              <a:latin typeface="Helvetica" charset="0"/>
            </a:endParaRPr>
          </a:p>
        </p:txBody>
      </p:sp>
      <p:sp>
        <p:nvSpPr>
          <p:cNvPr id="10" name="Rectangle 9"/>
          <p:cNvSpPr/>
          <p:nvPr/>
        </p:nvSpPr>
        <p:spPr>
          <a:xfrm>
            <a:off x="4798209" y="3244334"/>
            <a:ext cx="2595582" cy="369332"/>
          </a:xfrm>
          <a:prstGeom prst="rect">
            <a:avLst/>
          </a:prstGeom>
        </p:spPr>
        <p:txBody>
          <a:bodyPr wrap="none">
            <a:spAutoFit/>
          </a:bodyPr>
          <a:lstStyle/>
          <a:p>
            <a:r>
              <a:rPr lang="en-US" dirty="0">
                <a:solidFill>
                  <a:srgbClr val="FFFFFF"/>
                </a:solidFill>
                <a:latin typeface="Helvetica" charset="0"/>
              </a:rPr>
              <a:t>id name city occupation</a:t>
            </a:r>
            <a:endParaRPr lang="en-US" dirty="0">
              <a:solidFill>
                <a:srgbClr val="FFFFFF"/>
              </a:solidFill>
              <a:effectLst/>
              <a:latin typeface="Helvetica" charset="0"/>
            </a:endParaRPr>
          </a:p>
        </p:txBody>
      </p:sp>
      <p:graphicFrame>
        <p:nvGraphicFramePr>
          <p:cNvPr id="12" name="Table 11"/>
          <p:cNvGraphicFramePr>
            <a:graphicFrameLocks noGrp="1"/>
          </p:cNvGraphicFramePr>
          <p:nvPr/>
        </p:nvGraphicFramePr>
        <p:xfrm>
          <a:off x="6197003" y="2720588"/>
          <a:ext cx="4250468" cy="2372360"/>
        </p:xfrm>
        <a:graphic>
          <a:graphicData uri="http://schemas.openxmlformats.org/drawingml/2006/table">
            <a:tbl>
              <a:tblPr firstRow="1" bandRow="1">
                <a:tableStyleId>{5C22544A-7EE6-4342-B048-85BDC9FD1C3A}</a:tableStyleId>
              </a:tblPr>
              <a:tblGrid>
                <a:gridCol w="1062617"/>
                <a:gridCol w="1062617"/>
                <a:gridCol w="1062617"/>
                <a:gridCol w="1062617"/>
              </a:tblGrid>
              <a:tr h="370840">
                <a:tc>
                  <a:txBody>
                    <a:bodyPr/>
                    <a:lstStyle/>
                    <a:p>
                      <a:r>
                        <a:rPr lang="en-US" dirty="0" smtClean="0"/>
                        <a:t>id</a:t>
                      </a:r>
                      <a:endParaRPr lang="en-US" dirty="0"/>
                    </a:p>
                  </a:txBody>
                  <a:tcPr/>
                </a:tc>
                <a:tc>
                  <a:txBody>
                    <a:bodyPr/>
                    <a:lstStyle/>
                    <a:p>
                      <a:r>
                        <a:rPr lang="en-US" dirty="0" smtClean="0"/>
                        <a:t>name</a:t>
                      </a:r>
                      <a:endParaRPr lang="en-US" dirty="0"/>
                    </a:p>
                  </a:txBody>
                  <a:tcPr/>
                </a:tc>
                <a:tc>
                  <a:txBody>
                    <a:bodyPr/>
                    <a:lstStyle/>
                    <a:p>
                      <a:r>
                        <a:rPr lang="en-US" dirty="0" smtClean="0"/>
                        <a:t>city</a:t>
                      </a:r>
                      <a:endParaRPr lang="en-US" dirty="0"/>
                    </a:p>
                  </a:txBody>
                  <a:tcPr/>
                </a:tc>
                <a:tc>
                  <a:txBody>
                    <a:bodyPr/>
                    <a:lstStyle/>
                    <a:p>
                      <a:r>
                        <a:rPr lang="en-US" dirty="0" smtClean="0"/>
                        <a:t>occupation</a:t>
                      </a:r>
                      <a:endParaRPr lang="en-US" dirty="0"/>
                    </a:p>
                  </a:txBody>
                  <a:tcPr/>
                </a:tc>
              </a:tr>
              <a:tr h="370840">
                <a:tc>
                  <a:txBody>
                    <a:bodyPr/>
                    <a:lstStyle/>
                    <a:p>
                      <a:r>
                        <a:rPr lang="en-US" dirty="0" smtClean="0"/>
                        <a:t>1</a:t>
                      </a:r>
                      <a:endParaRPr lang="en-US" dirty="0"/>
                    </a:p>
                  </a:txBody>
                  <a:tcPr>
                    <a:solidFill>
                      <a:schemeClr val="bg2"/>
                    </a:solidFill>
                  </a:tcPr>
                </a:tc>
                <a:tc>
                  <a:txBody>
                    <a:bodyPr/>
                    <a:lstStyle/>
                    <a:p>
                      <a:r>
                        <a:rPr lang="en-US" dirty="0" smtClean="0">
                          <a:effectLst/>
                          <a:latin typeface="Helvetica" charset="0"/>
                        </a:rPr>
                        <a:t>Alice</a:t>
                      </a:r>
                      <a:endParaRPr lang="en-US" dirty="0">
                        <a:effectLst/>
                        <a:latin typeface="Helvetica" charset="0"/>
                      </a:endParaRPr>
                    </a:p>
                  </a:txBody>
                  <a:tcPr>
                    <a:solidFill>
                      <a:schemeClr val="accent1">
                        <a:lumMod val="40000"/>
                        <a:lumOff val="60000"/>
                      </a:schemeClr>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Palo Alto</a:t>
                      </a:r>
                    </a:p>
                  </a:txBody>
                  <a:tcPr>
                    <a:solidFill>
                      <a:schemeClr val="bg2"/>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Accountant</a:t>
                      </a:r>
                    </a:p>
                  </a:txBody>
                  <a:tcPr>
                    <a:solidFill>
                      <a:schemeClr val="accent1">
                        <a:lumMod val="40000"/>
                        <a:lumOff val="60000"/>
                      </a:schemeClr>
                    </a:solidFill>
                  </a:tcPr>
                </a:tc>
              </a:tr>
              <a:tr h="370840">
                <a:tc>
                  <a:txBody>
                    <a:bodyPr/>
                    <a:lstStyle/>
                    <a:p>
                      <a:r>
                        <a:rPr lang="en-US" dirty="0" smtClean="0"/>
                        <a:t>2</a:t>
                      </a:r>
                      <a:endParaRPr lang="en-US" dirty="0"/>
                    </a:p>
                  </a:txBody>
                  <a:tcPr>
                    <a:solidFill>
                      <a:schemeClr val="bg2"/>
                    </a:solidFill>
                  </a:tcPr>
                </a:tc>
                <a:tc>
                  <a:txBody>
                    <a:bodyPr/>
                    <a:lstStyle/>
                    <a:p>
                      <a:r>
                        <a:rPr lang="en-US" dirty="0" smtClean="0"/>
                        <a:t>Bob</a:t>
                      </a:r>
                      <a:endParaRPr lang="en-US" dirty="0"/>
                    </a:p>
                  </a:txBody>
                  <a:tcPr>
                    <a:solidFill>
                      <a:schemeClr val="accent1">
                        <a:lumMod val="40000"/>
                        <a:lumOff val="60000"/>
                      </a:schemeClr>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Sunnyvale</a:t>
                      </a:r>
                    </a:p>
                  </a:txBody>
                  <a:tcPr>
                    <a:solidFill>
                      <a:schemeClr val="bg2"/>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Accountant</a:t>
                      </a:r>
                    </a:p>
                  </a:txBody>
                  <a:tcPr>
                    <a:solidFill>
                      <a:schemeClr val="accent1">
                        <a:lumMod val="40000"/>
                        <a:lumOff val="60000"/>
                      </a:schemeClr>
                    </a:solidFill>
                  </a:tcPr>
                </a:tc>
              </a:tr>
              <a:tr h="370840">
                <a:tc>
                  <a:txBody>
                    <a:bodyPr/>
                    <a:lstStyle/>
                    <a:p>
                      <a:r>
                        <a:rPr lang="en-US" dirty="0" smtClean="0"/>
                        <a:t>3</a:t>
                      </a:r>
                      <a:endParaRPr lang="en-US" dirty="0"/>
                    </a:p>
                  </a:txBody>
                  <a:tcPr>
                    <a:solidFill>
                      <a:schemeClr val="bg2"/>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dirty="0" smtClean="0"/>
                        <a:t>Bob</a:t>
                      </a:r>
                    </a:p>
                  </a:txBody>
                  <a:tcPr>
                    <a:solidFill>
                      <a:schemeClr val="accent1">
                        <a:lumMod val="40000"/>
                        <a:lumOff val="60000"/>
                      </a:schemeClr>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Palo Alto</a:t>
                      </a:r>
                    </a:p>
                  </a:txBody>
                  <a:tcPr>
                    <a:solidFill>
                      <a:schemeClr val="bg2"/>
                    </a:solidFill>
                  </a:tcPr>
                </a:tc>
                <a:tc>
                  <a:txBody>
                    <a:bodyPr/>
                    <a:lstStyle/>
                    <a:p>
                      <a:r>
                        <a:rPr lang="en-US" sz="1350" kern="1200" dirty="0" smtClean="0">
                          <a:solidFill>
                            <a:schemeClr val="dk1"/>
                          </a:solidFill>
                          <a:effectLst/>
                          <a:latin typeface="+mn-lt"/>
                          <a:ea typeface="+mn-ea"/>
                          <a:cs typeface="+mn-cs"/>
                        </a:rPr>
                        <a:t>Dentist</a:t>
                      </a:r>
                      <a:endParaRPr lang="en-US" sz="1350" kern="1200" dirty="0">
                        <a:solidFill>
                          <a:schemeClr val="dk1"/>
                        </a:solidFill>
                        <a:effectLst/>
                        <a:latin typeface="+mn-lt"/>
                        <a:ea typeface="+mn-ea"/>
                        <a:cs typeface="+mn-cs"/>
                      </a:endParaRPr>
                    </a:p>
                  </a:txBody>
                  <a:tcPr>
                    <a:solidFill>
                      <a:schemeClr val="accent1">
                        <a:lumMod val="40000"/>
                        <a:lumOff val="60000"/>
                      </a:schemeClr>
                    </a:solidFill>
                  </a:tcPr>
                </a:tc>
              </a:tr>
              <a:tr h="370840">
                <a:tc>
                  <a:txBody>
                    <a:bodyPr/>
                    <a:lstStyle/>
                    <a:p>
                      <a:r>
                        <a:rPr lang="en-US" dirty="0" smtClean="0"/>
                        <a:t>4</a:t>
                      </a:r>
                      <a:endParaRPr lang="en-US" dirty="0"/>
                    </a:p>
                  </a:txBody>
                  <a:tcPr>
                    <a:solidFill>
                      <a:schemeClr val="bg2"/>
                    </a:solidFill>
                  </a:tcPr>
                </a:tc>
                <a:tc>
                  <a:txBody>
                    <a:bodyPr/>
                    <a:lstStyle/>
                    <a:p>
                      <a:r>
                        <a:rPr lang="en-US" dirty="0" smtClean="0"/>
                        <a:t>Carol</a:t>
                      </a:r>
                      <a:endParaRPr lang="en-US" dirty="0"/>
                    </a:p>
                  </a:txBody>
                  <a:tcPr>
                    <a:solidFill>
                      <a:schemeClr val="accent1">
                        <a:lumMod val="40000"/>
                        <a:lumOff val="60000"/>
                      </a:schemeClr>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Palo Alto</a:t>
                      </a:r>
                    </a:p>
                  </a:txBody>
                  <a:tcPr>
                    <a:solidFill>
                      <a:schemeClr val="bg2"/>
                    </a:solidFill>
                  </a:tcPr>
                </a:tc>
                <a:tc>
                  <a:txBody>
                    <a:bodyPr/>
                    <a:lstStyle/>
                    <a:p>
                      <a:r>
                        <a:rPr lang="en-US" dirty="0" smtClean="0"/>
                        <a:t>Manager</a:t>
                      </a:r>
                      <a:endParaRPr lang="en-US" dirty="0"/>
                    </a:p>
                  </a:txBody>
                  <a:tcPr>
                    <a:solidFill>
                      <a:schemeClr val="accent1">
                        <a:lumMod val="40000"/>
                        <a:lumOff val="60000"/>
                      </a:schemeClr>
                    </a:solidFill>
                  </a:tcPr>
                </a:tc>
              </a:tr>
              <a:tr h="370840">
                <a:tc>
                  <a:txBody>
                    <a:bodyPr/>
                    <a:lstStyle/>
                    <a:p>
                      <a:r>
                        <a:rPr lang="en-US" dirty="0" smtClean="0"/>
                        <a:t>5</a:t>
                      </a:r>
                      <a:endParaRPr lang="en-US" dirty="0"/>
                    </a:p>
                  </a:txBody>
                  <a:tcPr>
                    <a:solidFill>
                      <a:schemeClr val="bg2"/>
                    </a:solidFill>
                  </a:tcPr>
                </a:tc>
                <a:tc>
                  <a:txBody>
                    <a:bodyPr/>
                    <a:lstStyle/>
                    <a:p>
                      <a:r>
                        <a:rPr lang="en-US" dirty="0" smtClean="0"/>
                        <a:t>David</a:t>
                      </a:r>
                      <a:endParaRPr lang="en-US" dirty="0"/>
                    </a:p>
                  </a:txBody>
                  <a:tcPr>
                    <a:solidFill>
                      <a:schemeClr val="accent1">
                        <a:lumMod val="40000"/>
                        <a:lumOff val="60000"/>
                      </a:schemeClr>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Palo Alto</a:t>
                      </a:r>
                    </a:p>
                  </a:txBody>
                  <a:tcPr>
                    <a:solidFill>
                      <a:schemeClr val="bg2"/>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dirty="0" smtClean="0"/>
                        <a:t>Manager</a:t>
                      </a:r>
                    </a:p>
                  </a:txBody>
                  <a:tcPr>
                    <a:solidFill>
                      <a:schemeClr val="accent1">
                        <a:lumMod val="40000"/>
                        <a:lumOff val="60000"/>
                      </a:schemeClr>
                    </a:solidFill>
                  </a:tcPr>
                </a:tc>
              </a:tr>
            </a:tbl>
          </a:graphicData>
        </a:graphic>
      </p:graphicFrame>
      <p:graphicFrame>
        <p:nvGraphicFramePr>
          <p:cNvPr id="13" name="Table 12"/>
          <p:cNvGraphicFramePr>
            <a:graphicFrameLocks noGrp="1"/>
          </p:cNvGraphicFramePr>
          <p:nvPr/>
        </p:nvGraphicFramePr>
        <p:xfrm>
          <a:off x="1153460" y="2720588"/>
          <a:ext cx="4250468" cy="2372360"/>
        </p:xfrm>
        <a:graphic>
          <a:graphicData uri="http://schemas.openxmlformats.org/drawingml/2006/table">
            <a:tbl>
              <a:tblPr firstRow="1" bandRow="1">
                <a:tableStyleId>{5C22544A-7EE6-4342-B048-85BDC9FD1C3A}</a:tableStyleId>
              </a:tblPr>
              <a:tblGrid>
                <a:gridCol w="1062617"/>
                <a:gridCol w="1062617"/>
                <a:gridCol w="1062617"/>
                <a:gridCol w="1062617"/>
              </a:tblGrid>
              <a:tr h="370840">
                <a:tc>
                  <a:txBody>
                    <a:bodyPr/>
                    <a:lstStyle/>
                    <a:p>
                      <a:r>
                        <a:rPr lang="en-US" dirty="0" smtClean="0"/>
                        <a:t>id</a:t>
                      </a:r>
                      <a:endParaRPr lang="en-US" dirty="0"/>
                    </a:p>
                  </a:txBody>
                  <a:tcPr/>
                </a:tc>
                <a:tc>
                  <a:txBody>
                    <a:bodyPr/>
                    <a:lstStyle/>
                    <a:p>
                      <a:r>
                        <a:rPr lang="en-US" dirty="0" smtClean="0"/>
                        <a:t>name</a:t>
                      </a:r>
                      <a:endParaRPr lang="en-US" dirty="0"/>
                    </a:p>
                  </a:txBody>
                  <a:tcPr/>
                </a:tc>
                <a:tc>
                  <a:txBody>
                    <a:bodyPr/>
                    <a:lstStyle/>
                    <a:p>
                      <a:r>
                        <a:rPr lang="en-US" dirty="0" smtClean="0"/>
                        <a:t>city</a:t>
                      </a:r>
                      <a:endParaRPr lang="en-US" dirty="0"/>
                    </a:p>
                  </a:txBody>
                  <a:tcPr/>
                </a:tc>
                <a:tc>
                  <a:txBody>
                    <a:bodyPr/>
                    <a:lstStyle/>
                    <a:p>
                      <a:r>
                        <a:rPr lang="en-US" dirty="0" smtClean="0"/>
                        <a:t>occupation</a:t>
                      </a:r>
                      <a:endParaRPr lang="en-US" dirty="0"/>
                    </a:p>
                  </a:txBody>
                  <a:tcPr/>
                </a:tc>
              </a:tr>
              <a:tr h="370840">
                <a:tc>
                  <a:txBody>
                    <a:bodyPr/>
                    <a:lstStyle/>
                    <a:p>
                      <a:r>
                        <a:rPr lang="en-US" dirty="0" smtClean="0"/>
                        <a:t>1</a:t>
                      </a:r>
                      <a:endParaRPr lang="en-US" dirty="0"/>
                    </a:p>
                  </a:txBody>
                  <a:tcPr>
                    <a:solidFill>
                      <a:schemeClr val="bg2"/>
                    </a:solidFill>
                  </a:tcPr>
                </a:tc>
                <a:tc>
                  <a:txBody>
                    <a:bodyPr/>
                    <a:lstStyle/>
                    <a:p>
                      <a:r>
                        <a:rPr lang="en-US" dirty="0" smtClean="0">
                          <a:effectLst/>
                          <a:latin typeface="Helvetica" charset="0"/>
                        </a:rPr>
                        <a:t>Alice</a:t>
                      </a:r>
                      <a:endParaRPr lang="en-US" dirty="0">
                        <a:effectLst/>
                        <a:latin typeface="Helvetica" charset="0"/>
                      </a:endParaRPr>
                    </a:p>
                  </a:txBody>
                  <a:tcPr>
                    <a:solidFill>
                      <a:schemeClr val="bg2"/>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Palo Alto</a:t>
                      </a:r>
                    </a:p>
                  </a:txBody>
                  <a:tcPr>
                    <a:solidFill>
                      <a:schemeClr val="bg2"/>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Accountant</a:t>
                      </a:r>
                    </a:p>
                  </a:txBody>
                  <a:tcPr>
                    <a:solidFill>
                      <a:schemeClr val="bg2"/>
                    </a:solidFill>
                  </a:tcPr>
                </a:tc>
              </a:tr>
              <a:tr h="370840">
                <a:tc>
                  <a:txBody>
                    <a:bodyPr/>
                    <a:lstStyle/>
                    <a:p>
                      <a:r>
                        <a:rPr lang="en-US" dirty="0" smtClean="0"/>
                        <a:t>2</a:t>
                      </a:r>
                      <a:endParaRPr lang="en-US" dirty="0"/>
                    </a:p>
                  </a:txBody>
                  <a:tcPr>
                    <a:solidFill>
                      <a:schemeClr val="accent1">
                        <a:lumMod val="40000"/>
                        <a:lumOff val="60000"/>
                      </a:schemeClr>
                    </a:solidFill>
                  </a:tcPr>
                </a:tc>
                <a:tc>
                  <a:txBody>
                    <a:bodyPr/>
                    <a:lstStyle/>
                    <a:p>
                      <a:r>
                        <a:rPr lang="en-US" dirty="0" smtClean="0"/>
                        <a:t>Bob</a:t>
                      </a:r>
                      <a:endParaRPr lang="en-US" dirty="0"/>
                    </a:p>
                  </a:txBody>
                  <a:tcPr>
                    <a:solidFill>
                      <a:schemeClr val="accent1">
                        <a:lumMod val="40000"/>
                        <a:lumOff val="60000"/>
                      </a:schemeClr>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Sunnyvale</a:t>
                      </a:r>
                    </a:p>
                  </a:txBody>
                  <a:tcPr>
                    <a:solidFill>
                      <a:schemeClr val="accent1">
                        <a:lumMod val="40000"/>
                        <a:lumOff val="60000"/>
                      </a:schemeClr>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Accountant</a:t>
                      </a:r>
                    </a:p>
                  </a:txBody>
                  <a:tcPr>
                    <a:solidFill>
                      <a:schemeClr val="accent1">
                        <a:lumMod val="40000"/>
                        <a:lumOff val="60000"/>
                      </a:schemeClr>
                    </a:solidFill>
                  </a:tcPr>
                </a:tc>
              </a:tr>
              <a:tr h="370840">
                <a:tc>
                  <a:txBody>
                    <a:bodyPr/>
                    <a:lstStyle/>
                    <a:p>
                      <a:r>
                        <a:rPr lang="en-US" dirty="0" smtClean="0"/>
                        <a:t>3</a:t>
                      </a:r>
                      <a:endParaRPr lang="en-US" dirty="0"/>
                    </a:p>
                  </a:txBody>
                  <a:tcPr>
                    <a:solidFill>
                      <a:schemeClr val="bg2"/>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dirty="0" smtClean="0"/>
                        <a:t>Bob</a:t>
                      </a:r>
                    </a:p>
                  </a:txBody>
                  <a:tcPr>
                    <a:solidFill>
                      <a:schemeClr val="bg2"/>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Palo Alto</a:t>
                      </a:r>
                    </a:p>
                  </a:txBody>
                  <a:tcPr>
                    <a:solidFill>
                      <a:schemeClr val="bg2"/>
                    </a:solidFill>
                  </a:tcPr>
                </a:tc>
                <a:tc>
                  <a:txBody>
                    <a:bodyPr/>
                    <a:lstStyle/>
                    <a:p>
                      <a:r>
                        <a:rPr lang="en-US" sz="1350" kern="1200" dirty="0" smtClean="0">
                          <a:solidFill>
                            <a:schemeClr val="dk1"/>
                          </a:solidFill>
                          <a:effectLst/>
                          <a:latin typeface="+mn-lt"/>
                          <a:ea typeface="+mn-ea"/>
                          <a:cs typeface="+mn-cs"/>
                        </a:rPr>
                        <a:t>Dentist</a:t>
                      </a:r>
                      <a:endParaRPr lang="en-US" sz="1350" kern="1200" dirty="0">
                        <a:solidFill>
                          <a:schemeClr val="dk1"/>
                        </a:solidFill>
                        <a:effectLst/>
                        <a:latin typeface="+mn-lt"/>
                        <a:ea typeface="+mn-ea"/>
                        <a:cs typeface="+mn-cs"/>
                      </a:endParaRPr>
                    </a:p>
                  </a:txBody>
                  <a:tcPr>
                    <a:solidFill>
                      <a:schemeClr val="bg2"/>
                    </a:solidFill>
                  </a:tcPr>
                </a:tc>
              </a:tr>
              <a:tr h="370840">
                <a:tc>
                  <a:txBody>
                    <a:bodyPr/>
                    <a:lstStyle/>
                    <a:p>
                      <a:r>
                        <a:rPr lang="en-US" dirty="0" smtClean="0"/>
                        <a:t>4</a:t>
                      </a:r>
                      <a:endParaRPr lang="en-US" dirty="0"/>
                    </a:p>
                  </a:txBody>
                  <a:tcPr>
                    <a:solidFill>
                      <a:schemeClr val="accent1">
                        <a:lumMod val="40000"/>
                        <a:lumOff val="60000"/>
                      </a:schemeClr>
                    </a:solidFill>
                  </a:tcPr>
                </a:tc>
                <a:tc>
                  <a:txBody>
                    <a:bodyPr/>
                    <a:lstStyle/>
                    <a:p>
                      <a:r>
                        <a:rPr lang="en-US" dirty="0" smtClean="0"/>
                        <a:t>Carol</a:t>
                      </a:r>
                      <a:endParaRPr lang="en-US" dirty="0"/>
                    </a:p>
                  </a:txBody>
                  <a:tcPr>
                    <a:solidFill>
                      <a:schemeClr val="accent1">
                        <a:lumMod val="40000"/>
                        <a:lumOff val="60000"/>
                      </a:schemeClr>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Palo Alto</a:t>
                      </a:r>
                    </a:p>
                  </a:txBody>
                  <a:tcPr>
                    <a:solidFill>
                      <a:schemeClr val="accent1">
                        <a:lumMod val="40000"/>
                        <a:lumOff val="60000"/>
                      </a:schemeClr>
                    </a:solidFill>
                  </a:tcPr>
                </a:tc>
                <a:tc>
                  <a:txBody>
                    <a:bodyPr/>
                    <a:lstStyle/>
                    <a:p>
                      <a:r>
                        <a:rPr lang="en-US" dirty="0" smtClean="0"/>
                        <a:t>Manager</a:t>
                      </a:r>
                      <a:endParaRPr lang="en-US" dirty="0"/>
                    </a:p>
                  </a:txBody>
                  <a:tcPr>
                    <a:solidFill>
                      <a:schemeClr val="accent1">
                        <a:lumMod val="40000"/>
                        <a:lumOff val="60000"/>
                      </a:schemeClr>
                    </a:solidFill>
                  </a:tcPr>
                </a:tc>
              </a:tr>
              <a:tr h="370840">
                <a:tc>
                  <a:txBody>
                    <a:bodyPr/>
                    <a:lstStyle/>
                    <a:p>
                      <a:r>
                        <a:rPr lang="en-US" dirty="0" smtClean="0"/>
                        <a:t>5</a:t>
                      </a:r>
                      <a:endParaRPr lang="en-US" dirty="0"/>
                    </a:p>
                  </a:txBody>
                  <a:tcPr>
                    <a:solidFill>
                      <a:schemeClr val="bg2"/>
                    </a:solidFill>
                  </a:tcPr>
                </a:tc>
                <a:tc>
                  <a:txBody>
                    <a:bodyPr/>
                    <a:lstStyle/>
                    <a:p>
                      <a:r>
                        <a:rPr lang="en-US" dirty="0" smtClean="0"/>
                        <a:t>David</a:t>
                      </a:r>
                      <a:endParaRPr lang="en-US" dirty="0"/>
                    </a:p>
                  </a:txBody>
                  <a:tcPr>
                    <a:solidFill>
                      <a:schemeClr val="bg2"/>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Palo Alto</a:t>
                      </a:r>
                    </a:p>
                  </a:txBody>
                  <a:tcPr>
                    <a:solidFill>
                      <a:schemeClr val="bg2"/>
                    </a:solidFill>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dirty="0" smtClean="0"/>
                        <a:t>Manager</a:t>
                      </a:r>
                    </a:p>
                  </a:txBody>
                  <a:tcPr>
                    <a:solidFill>
                      <a:schemeClr val="bg2"/>
                    </a:solidFill>
                  </a:tcPr>
                </a:tc>
              </a:tr>
            </a:tbl>
          </a:graphicData>
        </a:graphic>
      </p:graphicFrame>
      <p:sp>
        <p:nvSpPr>
          <p:cNvPr id="14" name="Rectangle 13"/>
          <p:cNvSpPr/>
          <p:nvPr/>
        </p:nvSpPr>
        <p:spPr>
          <a:xfrm>
            <a:off x="1750209" y="5004658"/>
            <a:ext cx="3166036" cy="646331"/>
          </a:xfrm>
          <a:prstGeom prst="rect">
            <a:avLst/>
          </a:prstGeom>
        </p:spPr>
        <p:txBody>
          <a:bodyPr wrap="square">
            <a:spAutoFit/>
          </a:bodyPr>
          <a:lstStyle/>
          <a:p>
            <a:r>
              <a:rPr lang="en-US" dirty="0">
                <a:latin typeface="Helvetica" charset="0"/>
              </a:rPr>
              <a:t>Organization of data in</a:t>
            </a:r>
          </a:p>
          <a:p>
            <a:r>
              <a:rPr lang="en-US" dirty="0">
                <a:latin typeface="Helvetica" charset="0"/>
              </a:rPr>
              <a:t>traditional row-based formats</a:t>
            </a:r>
            <a:endParaRPr lang="en-US" dirty="0">
              <a:effectLst/>
              <a:latin typeface="Helvetica" charset="0"/>
            </a:endParaRPr>
          </a:p>
        </p:txBody>
      </p:sp>
      <p:sp>
        <p:nvSpPr>
          <p:cNvPr id="15" name="Rectangle 14"/>
          <p:cNvSpPr/>
          <p:nvPr/>
        </p:nvSpPr>
        <p:spPr>
          <a:xfrm>
            <a:off x="6329082" y="5004657"/>
            <a:ext cx="2707342" cy="646331"/>
          </a:xfrm>
          <a:prstGeom prst="rect">
            <a:avLst/>
          </a:prstGeom>
        </p:spPr>
        <p:txBody>
          <a:bodyPr wrap="square">
            <a:spAutoFit/>
          </a:bodyPr>
          <a:lstStyle/>
          <a:p>
            <a:r>
              <a:rPr lang="en-US" dirty="0">
                <a:latin typeface="Helvetica" charset="0"/>
              </a:rPr>
              <a:t>Organization of data in</a:t>
            </a:r>
          </a:p>
          <a:p>
            <a:r>
              <a:rPr lang="en-US" dirty="0">
                <a:latin typeface="Helvetica" charset="0"/>
              </a:rPr>
              <a:t>columnar formats</a:t>
            </a:r>
            <a:endParaRPr lang="en-US" dirty="0">
              <a:effectLst/>
              <a:latin typeface="Helvetica" charset="0"/>
            </a:endParaRPr>
          </a:p>
        </p:txBody>
      </p:sp>
    </p:spTree>
    <p:extLst>
      <p:ext uri="{BB962C8B-B14F-4D97-AF65-F5344CB8AC3E}">
        <p14:creationId xmlns:p14="http://schemas.microsoft.com/office/powerpoint/2010/main" val="8159543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Format Summary</a:t>
            </a:r>
            <a:br>
              <a:rPr lang="en-US" dirty="0"/>
            </a:br>
            <a:endParaRPr lang="en-US" dirty="0"/>
          </a:p>
        </p:txBody>
      </p:sp>
      <p:sp>
        <p:nvSpPr>
          <p:cNvPr id="3" name="Slide Number Placeholder 2"/>
          <p:cNvSpPr>
            <a:spLocks noGrp="1"/>
          </p:cNvSpPr>
          <p:nvPr>
            <p:ph type="sldNum" sz="quarter" idx="12"/>
          </p:nvPr>
        </p:nvSpPr>
        <p:spPr/>
        <p:txBody>
          <a:bodyPr/>
          <a:lstStyle/>
          <a:p>
            <a:fld id="{C7C6A67F-954C-422D-9DC5-5D9FC15A46A9}" type="slidenum">
              <a:rPr lang="en-US" smtClean="0"/>
              <a:pPr/>
              <a:t>25</a:t>
            </a:fld>
            <a:endParaRPr lang="en-US"/>
          </a:p>
        </p:txBody>
      </p:sp>
      <p:graphicFrame>
        <p:nvGraphicFramePr>
          <p:cNvPr id="6" name="Table 5"/>
          <p:cNvGraphicFramePr>
            <a:graphicFrameLocks noGrp="1"/>
          </p:cNvGraphicFramePr>
          <p:nvPr/>
        </p:nvGraphicFramePr>
        <p:xfrm>
          <a:off x="1278965" y="2032099"/>
          <a:ext cx="8128000" cy="3754120"/>
        </p:xfrm>
        <a:graphic>
          <a:graphicData uri="http://schemas.openxmlformats.org/drawingml/2006/table">
            <a:tbl>
              <a:tblPr firstRow="1" bandRow="1">
                <a:tableStyleId>{5C22544A-7EE6-4342-B048-85BDC9FD1C3A}</a:tableStyleId>
              </a:tblPr>
              <a:tblGrid>
                <a:gridCol w="1625600"/>
                <a:gridCol w="1625600"/>
                <a:gridCol w="1625600"/>
                <a:gridCol w="1625600"/>
                <a:gridCol w="1625600"/>
              </a:tblGrid>
              <a:tr h="370840">
                <a:tc>
                  <a:txBody>
                    <a:bodyPr/>
                    <a:lstStyle/>
                    <a:p>
                      <a:r>
                        <a:rPr lang="en-US" dirty="0" smtClean="0"/>
                        <a:t>Feature</a:t>
                      </a:r>
                      <a:endParaRPr lang="en-US" dirty="0"/>
                    </a:p>
                  </a:txBody>
                  <a:tcPr/>
                </a:tc>
                <a:tc>
                  <a:txBody>
                    <a:bodyPr/>
                    <a:lstStyle/>
                    <a:p>
                      <a:r>
                        <a:rPr lang="en-US" dirty="0" smtClean="0"/>
                        <a:t>Text</a:t>
                      </a:r>
                      <a:endParaRPr lang="en-US" dirty="0"/>
                    </a:p>
                  </a:txBody>
                  <a:tcPr/>
                </a:tc>
                <a:tc>
                  <a:txBody>
                    <a:bodyPr/>
                    <a:lstStyle/>
                    <a:p>
                      <a:r>
                        <a:rPr lang="en-US" dirty="0" smtClean="0"/>
                        <a:t>Sequence Files</a:t>
                      </a:r>
                      <a:endParaRPr lang="en-US" dirty="0"/>
                    </a:p>
                  </a:txBody>
                  <a:tcPr/>
                </a:tc>
                <a:tc>
                  <a:txBody>
                    <a:bodyPr/>
                    <a:lstStyle/>
                    <a:p>
                      <a:r>
                        <a:rPr lang="en-US" dirty="0" smtClean="0"/>
                        <a:t>Avro</a:t>
                      </a:r>
                      <a:endParaRPr lang="en-US" dirty="0"/>
                    </a:p>
                  </a:txBody>
                  <a:tcPr/>
                </a:tc>
                <a:tc>
                  <a:txBody>
                    <a:bodyPr/>
                    <a:lstStyle/>
                    <a:p>
                      <a:r>
                        <a:rPr lang="en-US" dirty="0" smtClean="0"/>
                        <a:t>Parquet</a:t>
                      </a:r>
                      <a:endParaRPr lang="en-US" dirty="0"/>
                    </a:p>
                  </a:txBody>
                  <a:tcPr/>
                </a:tc>
              </a:tr>
              <a:tr h="370840">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Supported by many tools</a:t>
                      </a:r>
                    </a:p>
                    <a:p>
                      <a:endParaRPr lang="en-US" dirty="0"/>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c>
                  <a:txBody>
                    <a:bodyPr/>
                    <a:lstStyle/>
                    <a:p>
                      <a:pPr algn="ctr"/>
                      <a:endParaRPr lang="en-US"/>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r>
              <a:tr h="370840">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Good performance at scale</a:t>
                      </a:r>
                    </a:p>
                    <a:p>
                      <a:endParaRPr lang="en-US" dirty="0"/>
                    </a:p>
                  </a:txBody>
                  <a:tcPr/>
                </a:tc>
                <a:tc>
                  <a:txBody>
                    <a:bodyPr/>
                    <a:lstStyle/>
                    <a:p>
                      <a:pPr algn="ctr"/>
                      <a:endParaRPr lang="en-US" dirty="0"/>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r>
              <a:tr h="370840">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Binary format</a:t>
                      </a:r>
                    </a:p>
                    <a:p>
                      <a:endParaRPr lang="en-US" dirty="0"/>
                    </a:p>
                  </a:txBody>
                  <a:tcPr/>
                </a:tc>
                <a:tc>
                  <a:txBody>
                    <a:bodyPr/>
                    <a:lstStyle/>
                    <a:p>
                      <a:pPr algn="ctr"/>
                      <a:endParaRPr lang="en-US"/>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r>
              <a:tr h="370840">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Embedded schema</a:t>
                      </a:r>
                    </a:p>
                    <a:p>
                      <a:endParaRPr lang="en-US" dirty="0"/>
                    </a:p>
                  </a:txBody>
                  <a:tcPr/>
                </a:tc>
                <a:tc>
                  <a:txBody>
                    <a:bodyPr/>
                    <a:lstStyle/>
                    <a:p>
                      <a:pPr algn="ctr"/>
                      <a:endParaRPr lang="en-US"/>
                    </a:p>
                  </a:txBody>
                  <a:tcPr/>
                </a:tc>
                <a:tc>
                  <a:txBody>
                    <a:bodyPr/>
                    <a:lstStyle/>
                    <a:p>
                      <a:pPr algn="ctr"/>
                      <a:endParaRPr lang="en-US" dirty="0"/>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r>
              <a:tr h="370840">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50" kern="1200" dirty="0" smtClean="0">
                          <a:solidFill>
                            <a:schemeClr val="dk1"/>
                          </a:solidFill>
                          <a:effectLst/>
                          <a:latin typeface="+mn-lt"/>
                          <a:ea typeface="+mn-ea"/>
                          <a:cs typeface="+mn-cs"/>
                        </a:rPr>
                        <a:t>Columnar organization</a:t>
                      </a:r>
                    </a:p>
                    <a:p>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dirty="0"/>
                    </a:p>
                  </a:txBody>
                  <a:tcP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tr>
            </a:tbl>
          </a:graphicData>
        </a:graphic>
      </p:graphicFrame>
    </p:spTree>
    <p:extLst>
      <p:ext uri="{BB962C8B-B14F-4D97-AF65-F5344CB8AC3E}">
        <p14:creationId xmlns:p14="http://schemas.microsoft.com/office/powerpoint/2010/main" val="64814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Essential Points</a:t>
            </a:r>
            <a:endParaRPr lang="en-US" dirty="0"/>
          </a:p>
        </p:txBody>
      </p:sp>
      <p:sp>
        <p:nvSpPr>
          <p:cNvPr id="3" name="Slide Number Placeholder 2"/>
          <p:cNvSpPr>
            <a:spLocks noGrp="1"/>
          </p:cNvSpPr>
          <p:nvPr>
            <p:ph type="sldNum" sz="quarter" idx="12"/>
          </p:nvPr>
        </p:nvSpPr>
        <p:spPr/>
        <p:txBody>
          <a:bodyPr/>
          <a:lstStyle/>
          <a:p>
            <a:fld id="{C7C6A67F-954C-422D-9DC5-5D9FC15A46A9}" type="slidenum">
              <a:rPr lang="en-US" smtClean="0"/>
              <a:pPr/>
              <a:t>26</a:t>
            </a:fld>
            <a:endParaRPr lang="en-US"/>
          </a:p>
        </p:txBody>
      </p:sp>
      <p:sp>
        <p:nvSpPr>
          <p:cNvPr id="4" name="TextBox 3"/>
          <p:cNvSpPr txBox="1"/>
          <p:nvPr/>
        </p:nvSpPr>
        <p:spPr>
          <a:xfrm>
            <a:off x="838200" y="2011680"/>
            <a:ext cx="9197788" cy="1754326"/>
          </a:xfrm>
          <a:prstGeom prst="rect">
            <a:avLst/>
          </a:prstGeom>
          <a:noFill/>
        </p:spPr>
        <p:txBody>
          <a:bodyPr wrap="square" rtlCol="0">
            <a:spAutoFit/>
          </a:bodyPr>
          <a:lstStyle/>
          <a:p>
            <a:pPr marL="285750" indent="-285750">
              <a:buFont typeface="Arial" charset="0"/>
              <a:buChar char="•"/>
            </a:pPr>
            <a:r>
              <a:rPr lang="en-US" dirty="0" smtClean="0"/>
              <a:t>The Hadoop Distributed File System (HDFS) is the main storage for Hadoop</a:t>
            </a:r>
          </a:p>
          <a:p>
            <a:pPr marL="285750" indent="-285750">
              <a:buFont typeface="Arial" charset="0"/>
              <a:buChar char="•"/>
            </a:pPr>
            <a:r>
              <a:rPr lang="en-US" dirty="0" smtClean="0"/>
              <a:t>HDFS chunks data into blocks and distributes them across the cluster when data is stored</a:t>
            </a:r>
          </a:p>
          <a:p>
            <a:pPr marL="285750" indent="-285750">
              <a:buFont typeface="Arial" charset="0"/>
              <a:buChar char="•"/>
            </a:pPr>
            <a:r>
              <a:rPr lang="en-US" dirty="0" smtClean="0"/>
              <a:t>HDFS clusters are managed by a single </a:t>
            </a:r>
            <a:r>
              <a:rPr lang="en-US" dirty="0" err="1" smtClean="0"/>
              <a:t>NameNode</a:t>
            </a:r>
            <a:r>
              <a:rPr lang="en-US" dirty="0" smtClean="0"/>
              <a:t> running on a master node</a:t>
            </a:r>
          </a:p>
          <a:p>
            <a:pPr marL="285750" indent="-285750">
              <a:buFont typeface="Arial" charset="0"/>
              <a:buChar char="•"/>
            </a:pPr>
            <a:r>
              <a:rPr lang="en-US" dirty="0" smtClean="0"/>
              <a:t>Access HDFS using Hue, the </a:t>
            </a:r>
            <a:r>
              <a:rPr lang="en-US" dirty="0" err="1" smtClean="0"/>
              <a:t>hdfs</a:t>
            </a:r>
            <a:r>
              <a:rPr lang="en-US" dirty="0" smtClean="0"/>
              <a:t> command, or the HDFS API</a:t>
            </a:r>
          </a:p>
          <a:p>
            <a:pPr marL="285750" indent="-285750">
              <a:buFont typeface="Arial" charset="0"/>
              <a:buChar char="•"/>
            </a:pPr>
            <a:r>
              <a:rPr lang="en-US" dirty="0" smtClean="0"/>
              <a:t>The Hadoop ecosystem supports several different file formats</a:t>
            </a:r>
          </a:p>
          <a:p>
            <a:endParaRPr lang="en-US" dirty="0"/>
          </a:p>
        </p:txBody>
      </p:sp>
    </p:spTree>
    <p:extLst>
      <p:ext uri="{BB962C8B-B14F-4D97-AF65-F5344CB8AC3E}">
        <p14:creationId xmlns:p14="http://schemas.microsoft.com/office/powerpoint/2010/main" val="5612941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Yarn</a:t>
            </a:r>
            <a:endParaRPr lang="en-US" dirty="0"/>
          </a:p>
        </p:txBody>
      </p:sp>
      <p:sp>
        <p:nvSpPr>
          <p:cNvPr id="3" name="Slide Number Placeholder 2"/>
          <p:cNvSpPr>
            <a:spLocks noGrp="1"/>
          </p:cNvSpPr>
          <p:nvPr>
            <p:ph type="sldNum" sz="quarter" idx="12"/>
          </p:nvPr>
        </p:nvSpPr>
        <p:spPr/>
        <p:txBody>
          <a:bodyPr/>
          <a:lstStyle/>
          <a:p>
            <a:fld id="{C7C6A67F-954C-422D-9DC5-5D9FC15A46A9}" type="slidenum">
              <a:rPr lang="en-US" smtClean="0"/>
              <a:pPr/>
              <a:t>27</a:t>
            </a:fld>
            <a:endParaRPr lang="en-US"/>
          </a:p>
        </p:txBody>
      </p:sp>
      <p:sp>
        <p:nvSpPr>
          <p:cNvPr id="4" name="TextBox 3"/>
          <p:cNvSpPr txBox="1"/>
          <p:nvPr/>
        </p:nvSpPr>
        <p:spPr>
          <a:xfrm>
            <a:off x="1549101" y="1690690"/>
            <a:ext cx="8272631" cy="1477328"/>
          </a:xfrm>
          <a:prstGeom prst="rect">
            <a:avLst/>
          </a:prstGeom>
          <a:noFill/>
        </p:spPr>
        <p:txBody>
          <a:bodyPr wrap="square" rtlCol="0">
            <a:spAutoFit/>
          </a:bodyPr>
          <a:lstStyle/>
          <a:p>
            <a:r>
              <a:rPr lang="en-US" dirty="0" smtClean="0"/>
              <a:t>YARN = Yet Another Resource Negotiator</a:t>
            </a:r>
          </a:p>
          <a:p>
            <a:endParaRPr lang="en-US" dirty="0"/>
          </a:p>
          <a:p>
            <a:r>
              <a:rPr lang="en-US" dirty="0" smtClean="0"/>
              <a:t>Yarn is the Hadoop processing layer contains</a:t>
            </a:r>
          </a:p>
          <a:p>
            <a:r>
              <a:rPr lang="en-US" dirty="0"/>
              <a:t>	</a:t>
            </a:r>
            <a:r>
              <a:rPr lang="en-US" dirty="0" smtClean="0"/>
              <a:t>A resource manager</a:t>
            </a:r>
          </a:p>
          <a:p>
            <a:r>
              <a:rPr lang="en-US" dirty="0" smtClean="0"/>
              <a:t> 	A job scheduler</a:t>
            </a:r>
            <a:endParaRPr lang="en-US" dirty="0"/>
          </a:p>
        </p:txBody>
      </p:sp>
    </p:spTree>
    <p:extLst>
      <p:ext uri="{BB962C8B-B14F-4D97-AF65-F5344CB8AC3E}">
        <p14:creationId xmlns:p14="http://schemas.microsoft.com/office/powerpoint/2010/main" val="6563579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Yarn Daemons</a:t>
            </a:r>
            <a:endParaRPr lang="en-US" dirty="0"/>
          </a:p>
        </p:txBody>
      </p:sp>
      <p:sp>
        <p:nvSpPr>
          <p:cNvPr id="3" name="Slide Number Placeholder 2"/>
          <p:cNvSpPr>
            <a:spLocks noGrp="1"/>
          </p:cNvSpPr>
          <p:nvPr>
            <p:ph type="sldNum" sz="quarter" idx="12"/>
          </p:nvPr>
        </p:nvSpPr>
        <p:spPr/>
        <p:txBody>
          <a:bodyPr/>
          <a:lstStyle/>
          <a:p>
            <a:fld id="{C7C6A67F-954C-422D-9DC5-5D9FC15A46A9}" type="slidenum">
              <a:rPr lang="en-US" smtClean="0"/>
              <a:pPr/>
              <a:t>28</a:t>
            </a:fld>
            <a:endParaRPr lang="en-US"/>
          </a:p>
        </p:txBody>
      </p:sp>
      <p:sp>
        <p:nvSpPr>
          <p:cNvPr id="4" name="TextBox 3"/>
          <p:cNvSpPr txBox="1"/>
          <p:nvPr/>
        </p:nvSpPr>
        <p:spPr>
          <a:xfrm>
            <a:off x="1344706" y="1559859"/>
            <a:ext cx="10009094" cy="2308324"/>
          </a:xfrm>
          <a:prstGeom prst="rect">
            <a:avLst/>
          </a:prstGeom>
          <a:noFill/>
        </p:spPr>
        <p:txBody>
          <a:bodyPr wrap="square" rtlCol="0">
            <a:spAutoFit/>
          </a:bodyPr>
          <a:lstStyle/>
          <a:p>
            <a:r>
              <a:rPr lang="en-US" dirty="0" err="1" smtClean="0"/>
              <a:t>ResourceMnager</a:t>
            </a:r>
            <a:r>
              <a:rPr lang="en-US" dirty="0" smtClean="0"/>
              <a:t>(RM)</a:t>
            </a:r>
          </a:p>
          <a:p>
            <a:endParaRPr lang="en-US" dirty="0"/>
          </a:p>
          <a:p>
            <a:r>
              <a:rPr lang="en-US" dirty="0"/>
              <a:t>– Runs on master node</a:t>
            </a:r>
          </a:p>
          <a:p>
            <a:r>
              <a:rPr lang="en-US" dirty="0"/>
              <a:t>– Global </a:t>
            </a:r>
            <a:r>
              <a:rPr lang="en-US" dirty="0" err="1"/>
              <a:t>resourcescheduler</a:t>
            </a:r>
            <a:endParaRPr lang="en-US" dirty="0"/>
          </a:p>
          <a:p>
            <a:r>
              <a:rPr lang="en-US" dirty="0"/>
              <a:t>– Arbitrates system resources between competing</a:t>
            </a:r>
          </a:p>
          <a:p>
            <a:r>
              <a:rPr lang="en-US" dirty="0"/>
              <a:t>applications</a:t>
            </a:r>
          </a:p>
          <a:p>
            <a:r>
              <a:rPr lang="en-US" dirty="0"/>
              <a:t>– Has a pluggable scheduler to support different</a:t>
            </a:r>
          </a:p>
          <a:p>
            <a:r>
              <a:rPr lang="en-US" dirty="0"/>
              <a:t>algorithms (such as Capacity or Fair Scheduler)</a:t>
            </a:r>
          </a:p>
        </p:txBody>
      </p:sp>
      <p:sp>
        <p:nvSpPr>
          <p:cNvPr id="5" name="Rectangle 4"/>
          <p:cNvSpPr/>
          <p:nvPr/>
        </p:nvSpPr>
        <p:spPr>
          <a:xfrm>
            <a:off x="1344706" y="4153376"/>
            <a:ext cx="6096000" cy="1477328"/>
          </a:xfrm>
          <a:prstGeom prst="rect">
            <a:avLst/>
          </a:prstGeom>
        </p:spPr>
        <p:txBody>
          <a:bodyPr>
            <a:spAutoFit/>
          </a:bodyPr>
          <a:lstStyle/>
          <a:p>
            <a:r>
              <a:rPr lang="en-US">
                <a:latin typeface="Helvetica" charset="0"/>
              </a:rPr>
              <a:t>NodeManager</a:t>
            </a:r>
            <a:r>
              <a:rPr lang="en-US" dirty="0">
                <a:latin typeface="Helvetica" charset="0"/>
              </a:rPr>
              <a:t> (NM)</a:t>
            </a:r>
          </a:p>
          <a:p>
            <a:r>
              <a:rPr lang="en-US" dirty="0">
                <a:solidFill>
                  <a:srgbClr val="0092B7"/>
                </a:solidFill>
                <a:latin typeface="Helvetica" charset="0"/>
              </a:rPr>
              <a:t>– </a:t>
            </a:r>
            <a:r>
              <a:rPr lang="en-US" dirty="0">
                <a:latin typeface="Helvetica" charset="0"/>
              </a:rPr>
              <a:t>Runs on </a:t>
            </a:r>
            <a:r>
              <a:rPr lang="en-US" dirty="0" err="1">
                <a:latin typeface="Helvetica" charset="0"/>
              </a:rPr>
              <a:t>workernodes</a:t>
            </a:r>
            <a:endParaRPr lang="en-US" dirty="0">
              <a:latin typeface="Helvetica" charset="0"/>
            </a:endParaRPr>
          </a:p>
          <a:p>
            <a:r>
              <a:rPr lang="en-US" dirty="0">
                <a:solidFill>
                  <a:srgbClr val="0092B7"/>
                </a:solidFill>
                <a:latin typeface="Helvetica" charset="0"/>
              </a:rPr>
              <a:t>– </a:t>
            </a:r>
            <a:r>
              <a:rPr lang="en-US" dirty="0">
                <a:latin typeface="Helvetica" charset="0"/>
              </a:rPr>
              <a:t>Communicates </a:t>
            </a:r>
            <a:r>
              <a:rPr lang="en-US" dirty="0" err="1">
                <a:latin typeface="Helvetica" charset="0"/>
              </a:rPr>
              <a:t>withRM</a:t>
            </a:r>
            <a:endParaRPr lang="en-US" dirty="0">
              <a:latin typeface="Helvetica" charset="0"/>
            </a:endParaRPr>
          </a:p>
          <a:p>
            <a:r>
              <a:rPr lang="en-US" dirty="0">
                <a:solidFill>
                  <a:srgbClr val="0092B7"/>
                </a:solidFill>
                <a:latin typeface="Helvetica" charset="0"/>
              </a:rPr>
              <a:t>–</a:t>
            </a:r>
            <a:r>
              <a:rPr lang="en-US" dirty="0">
                <a:latin typeface="Helvetica" charset="0"/>
              </a:rPr>
              <a:t>Manages node resources</a:t>
            </a:r>
          </a:p>
          <a:p>
            <a:r>
              <a:rPr lang="en-US" dirty="0">
                <a:solidFill>
                  <a:srgbClr val="0092B7"/>
                </a:solidFill>
                <a:latin typeface="Helvetica" charset="0"/>
              </a:rPr>
              <a:t>– </a:t>
            </a:r>
            <a:r>
              <a:rPr lang="en-US" dirty="0">
                <a:latin typeface="Helvetica" charset="0"/>
              </a:rPr>
              <a:t>Launches containers</a:t>
            </a:r>
            <a:endParaRPr lang="en-US" dirty="0">
              <a:effectLst/>
              <a:latin typeface="Helvetica" charset="0"/>
            </a:endParaRPr>
          </a:p>
        </p:txBody>
      </p:sp>
      <p:sp>
        <p:nvSpPr>
          <p:cNvPr id="6" name="Rounded Rectangle 5"/>
          <p:cNvSpPr/>
          <p:nvPr/>
        </p:nvSpPr>
        <p:spPr>
          <a:xfrm>
            <a:off x="8272631" y="1690690"/>
            <a:ext cx="1828800" cy="1547362"/>
          </a:xfrm>
          <a:prstGeom prst="round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Resource </a:t>
            </a:r>
          </a:p>
          <a:p>
            <a:pPr algn="ctr"/>
            <a:r>
              <a:rPr lang="en-US" dirty="0" smtClean="0"/>
              <a:t>Manager</a:t>
            </a:r>
            <a:endParaRPr lang="en-US" dirty="0"/>
          </a:p>
        </p:txBody>
      </p:sp>
      <p:sp>
        <p:nvSpPr>
          <p:cNvPr id="7" name="Rounded Rectangle 6"/>
          <p:cNvSpPr/>
          <p:nvPr/>
        </p:nvSpPr>
        <p:spPr>
          <a:xfrm>
            <a:off x="8272631" y="4322019"/>
            <a:ext cx="1828800" cy="1140042"/>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Node </a:t>
            </a:r>
          </a:p>
          <a:p>
            <a:pPr algn="ctr"/>
            <a:r>
              <a:rPr lang="en-US" dirty="0" smtClean="0"/>
              <a:t>Manager</a:t>
            </a:r>
            <a:endParaRPr lang="en-US" dirty="0"/>
          </a:p>
        </p:txBody>
      </p:sp>
    </p:spTree>
    <p:extLst>
      <p:ext uri="{BB962C8B-B14F-4D97-AF65-F5344CB8AC3E}">
        <p14:creationId xmlns:p14="http://schemas.microsoft.com/office/powerpoint/2010/main" val="16184061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Running Application on YARN</a:t>
            </a:r>
            <a:endParaRPr lang="en-US" dirty="0"/>
          </a:p>
        </p:txBody>
      </p:sp>
      <p:sp>
        <p:nvSpPr>
          <p:cNvPr id="3" name="Slide Number Placeholder 2"/>
          <p:cNvSpPr>
            <a:spLocks noGrp="1"/>
          </p:cNvSpPr>
          <p:nvPr>
            <p:ph type="sldNum" sz="quarter" idx="12"/>
          </p:nvPr>
        </p:nvSpPr>
        <p:spPr/>
        <p:txBody>
          <a:bodyPr/>
          <a:lstStyle/>
          <a:p>
            <a:fld id="{C7C6A67F-954C-422D-9DC5-5D9FC15A46A9}" type="slidenum">
              <a:rPr lang="en-US" smtClean="0"/>
              <a:pPr/>
              <a:t>29</a:t>
            </a:fld>
            <a:endParaRPr lang="en-US"/>
          </a:p>
        </p:txBody>
      </p:sp>
      <p:sp>
        <p:nvSpPr>
          <p:cNvPr id="4" name="TextBox 3"/>
          <p:cNvSpPr txBox="1"/>
          <p:nvPr/>
        </p:nvSpPr>
        <p:spPr>
          <a:xfrm>
            <a:off x="1118795" y="1690690"/>
            <a:ext cx="9821732" cy="369332"/>
          </a:xfrm>
          <a:prstGeom prst="rect">
            <a:avLst/>
          </a:prstGeom>
          <a:noFill/>
        </p:spPr>
        <p:txBody>
          <a:bodyPr wrap="square" rtlCol="0">
            <a:spAutoFit/>
          </a:bodyPr>
          <a:lstStyle/>
          <a:p>
            <a:r>
              <a:rPr lang="en-US" dirty="0" smtClean="0"/>
              <a:t>Containers</a:t>
            </a:r>
            <a:endParaRPr lang="en-US" dirty="0"/>
          </a:p>
        </p:txBody>
      </p:sp>
      <p:sp>
        <p:nvSpPr>
          <p:cNvPr id="5" name="TextBox 4"/>
          <p:cNvSpPr txBox="1"/>
          <p:nvPr/>
        </p:nvSpPr>
        <p:spPr>
          <a:xfrm>
            <a:off x="1118795" y="2060022"/>
            <a:ext cx="9918551" cy="1754326"/>
          </a:xfrm>
          <a:prstGeom prst="rect">
            <a:avLst/>
          </a:prstGeom>
          <a:noFill/>
        </p:spPr>
        <p:txBody>
          <a:bodyPr wrap="square" rtlCol="0">
            <a:spAutoFit/>
          </a:bodyPr>
          <a:lstStyle/>
          <a:p>
            <a:r>
              <a:rPr lang="en-US" dirty="0"/>
              <a:t>Containers</a:t>
            </a:r>
          </a:p>
          <a:p>
            <a:r>
              <a:rPr lang="en-US" dirty="0"/>
              <a:t>– Containers allocate a certain amount of resources</a:t>
            </a:r>
          </a:p>
          <a:p>
            <a:r>
              <a:rPr lang="en-US" dirty="0"/>
              <a:t>(memory, CPU cores) on a </a:t>
            </a:r>
            <a:r>
              <a:rPr lang="en-US" dirty="0" err="1" smtClean="0"/>
              <a:t>workernode</a:t>
            </a:r>
            <a:endParaRPr lang="en-US" dirty="0"/>
          </a:p>
          <a:p>
            <a:r>
              <a:rPr lang="en-US" dirty="0"/>
              <a:t>– Applications run in one or more containers</a:t>
            </a:r>
          </a:p>
          <a:p>
            <a:r>
              <a:rPr lang="en-US" dirty="0"/>
              <a:t>– Clients request containers </a:t>
            </a:r>
            <a:r>
              <a:rPr lang="en-US" dirty="0" err="1"/>
              <a:t>fromRM</a:t>
            </a:r>
            <a:endParaRPr lang="en-US" dirty="0"/>
          </a:p>
          <a:p>
            <a:endParaRPr lang="en-US" dirty="0"/>
          </a:p>
        </p:txBody>
      </p:sp>
      <p:sp>
        <p:nvSpPr>
          <p:cNvPr id="6" name="Rectangle 5"/>
          <p:cNvSpPr/>
          <p:nvPr/>
        </p:nvSpPr>
        <p:spPr>
          <a:xfrm>
            <a:off x="1118795" y="3814348"/>
            <a:ext cx="6096000" cy="1477328"/>
          </a:xfrm>
          <a:prstGeom prst="rect">
            <a:avLst/>
          </a:prstGeom>
        </p:spPr>
        <p:txBody>
          <a:bodyPr>
            <a:spAutoFit/>
          </a:bodyPr>
          <a:lstStyle/>
          <a:p>
            <a:r>
              <a:rPr lang="en-US" dirty="0" err="1">
                <a:latin typeface="Helvetica" charset="0"/>
              </a:rPr>
              <a:t>ApplicationMaster</a:t>
            </a:r>
            <a:r>
              <a:rPr lang="en-US" dirty="0">
                <a:latin typeface="Helvetica" charset="0"/>
              </a:rPr>
              <a:t>(AM)</a:t>
            </a:r>
          </a:p>
          <a:p>
            <a:r>
              <a:rPr lang="en-US" dirty="0">
                <a:solidFill>
                  <a:srgbClr val="0092B7"/>
                </a:solidFill>
                <a:latin typeface="Helvetica" charset="0"/>
              </a:rPr>
              <a:t>–</a:t>
            </a:r>
            <a:r>
              <a:rPr lang="en-US" dirty="0">
                <a:latin typeface="Helvetica" charset="0"/>
              </a:rPr>
              <a:t>One per application</a:t>
            </a:r>
          </a:p>
          <a:p>
            <a:r>
              <a:rPr lang="en-US" dirty="0">
                <a:solidFill>
                  <a:srgbClr val="0092B7"/>
                </a:solidFill>
                <a:latin typeface="Helvetica" charset="0"/>
              </a:rPr>
              <a:t>– </a:t>
            </a:r>
            <a:r>
              <a:rPr lang="en-US" dirty="0">
                <a:latin typeface="Helvetica" charset="0"/>
              </a:rPr>
              <a:t>Framework/application specific</a:t>
            </a:r>
          </a:p>
          <a:p>
            <a:r>
              <a:rPr lang="en-US" dirty="0">
                <a:solidFill>
                  <a:srgbClr val="0092B7"/>
                </a:solidFill>
                <a:latin typeface="Helvetica" charset="0"/>
              </a:rPr>
              <a:t>– </a:t>
            </a:r>
            <a:r>
              <a:rPr lang="en-US" dirty="0">
                <a:latin typeface="Helvetica" charset="0"/>
              </a:rPr>
              <a:t>Runs in </a:t>
            </a:r>
            <a:r>
              <a:rPr lang="en-US" dirty="0" smtClean="0">
                <a:latin typeface="Helvetica" charset="0"/>
              </a:rPr>
              <a:t>a container</a:t>
            </a:r>
            <a:endParaRPr lang="en-US" dirty="0">
              <a:latin typeface="Helvetica" charset="0"/>
            </a:endParaRPr>
          </a:p>
          <a:p>
            <a:r>
              <a:rPr lang="en-US" dirty="0">
                <a:solidFill>
                  <a:srgbClr val="0092B7"/>
                </a:solidFill>
                <a:latin typeface="Helvetica" charset="0"/>
              </a:rPr>
              <a:t>– </a:t>
            </a:r>
            <a:r>
              <a:rPr lang="en-US" dirty="0">
                <a:latin typeface="Helvetica" charset="0"/>
              </a:rPr>
              <a:t>Requests more containers to run application tasks</a:t>
            </a:r>
            <a:endParaRPr lang="en-US" dirty="0">
              <a:effectLst/>
              <a:latin typeface="Helvetica" charset="0"/>
            </a:endParaRPr>
          </a:p>
        </p:txBody>
      </p:sp>
      <p:sp>
        <p:nvSpPr>
          <p:cNvPr id="7" name="Rectangle 6"/>
          <p:cNvSpPr/>
          <p:nvPr/>
        </p:nvSpPr>
        <p:spPr>
          <a:xfrm>
            <a:off x="8057478" y="2259106"/>
            <a:ext cx="2054710" cy="935915"/>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Container</a:t>
            </a:r>
            <a:endParaRPr lang="en-US" dirty="0"/>
          </a:p>
        </p:txBody>
      </p:sp>
      <p:sp>
        <p:nvSpPr>
          <p:cNvPr id="8" name="Rectangle 7"/>
          <p:cNvSpPr/>
          <p:nvPr/>
        </p:nvSpPr>
        <p:spPr>
          <a:xfrm>
            <a:off x="8098715" y="4232694"/>
            <a:ext cx="2054710" cy="935915"/>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Application</a:t>
            </a:r>
          </a:p>
          <a:p>
            <a:pPr algn="ctr"/>
            <a:r>
              <a:rPr lang="en-US" dirty="0" smtClean="0"/>
              <a:t> Master</a:t>
            </a:r>
            <a:endParaRPr lang="en-US" dirty="0"/>
          </a:p>
        </p:txBody>
      </p:sp>
    </p:spTree>
    <p:extLst>
      <p:ext uri="{BB962C8B-B14F-4D97-AF65-F5344CB8AC3E}">
        <p14:creationId xmlns:p14="http://schemas.microsoft.com/office/powerpoint/2010/main" val="910959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781" y="780585"/>
            <a:ext cx="10515600" cy="748970"/>
          </a:xfrm>
        </p:spPr>
        <p:txBody>
          <a:bodyPr/>
          <a:lstStyle/>
          <a:p>
            <a:pPr algn="ctr"/>
            <a:r>
              <a:rPr lang="en-US" dirty="0"/>
              <a:t>Why Learn Apache Spark</a:t>
            </a:r>
          </a:p>
        </p:txBody>
      </p:sp>
      <p:sp>
        <p:nvSpPr>
          <p:cNvPr id="3" name="Content Placeholder 2"/>
          <p:cNvSpPr>
            <a:spLocks noGrp="1"/>
          </p:cNvSpPr>
          <p:nvPr>
            <p:ph idx="1"/>
          </p:nvPr>
        </p:nvSpPr>
        <p:spPr>
          <a:xfrm>
            <a:off x="1408387" y="1773073"/>
            <a:ext cx="9637987" cy="3208830"/>
          </a:xfrm>
        </p:spPr>
        <p:txBody>
          <a:bodyPr>
            <a:noAutofit/>
          </a:bodyPr>
          <a:lstStyle/>
          <a:p>
            <a:pPr indent="-365760">
              <a:lnSpc>
                <a:spcPct val="150000"/>
              </a:lnSpc>
            </a:pPr>
            <a:r>
              <a:rPr lang="en-US" sz="2400" dirty="0"/>
              <a:t>Hottest tool in the Big Data Analytics field</a:t>
            </a:r>
          </a:p>
          <a:p>
            <a:pPr indent="-365760">
              <a:lnSpc>
                <a:spcPct val="150000"/>
              </a:lnSpc>
            </a:pPr>
            <a:r>
              <a:rPr lang="en-US" sz="2400" dirty="0"/>
              <a:t>Used by more and more companies for Analytics and Machine Learning</a:t>
            </a:r>
          </a:p>
          <a:p>
            <a:pPr indent="-365760">
              <a:lnSpc>
                <a:spcPct val="150000"/>
              </a:lnSpc>
            </a:pPr>
            <a:r>
              <a:rPr lang="en-US" sz="2400" dirty="0"/>
              <a:t>Hadoop/MapReduce applications migrating to Spark</a:t>
            </a:r>
          </a:p>
          <a:p>
            <a:pPr indent="-365760">
              <a:lnSpc>
                <a:spcPct val="150000"/>
              </a:lnSpc>
            </a:pPr>
            <a:r>
              <a:rPr lang="en-US" sz="2400" dirty="0"/>
              <a:t>More and more third party support</a:t>
            </a:r>
          </a:p>
          <a:p>
            <a:pPr indent="-365760">
              <a:lnSpc>
                <a:spcPct val="150000"/>
              </a:lnSpc>
            </a:pPr>
            <a:r>
              <a:rPr lang="en-US" sz="2400" dirty="0"/>
              <a:t>Huge current and forecasted demand for skilled professionals</a:t>
            </a:r>
          </a:p>
        </p:txBody>
      </p:sp>
    </p:spTree>
    <p:extLst>
      <p:ext uri="{BB962C8B-B14F-4D97-AF65-F5344CB8AC3E}">
        <p14:creationId xmlns:p14="http://schemas.microsoft.com/office/powerpoint/2010/main" val="4403518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Running an Application on YARN (1)</a:t>
            </a:r>
            <a:br>
              <a:rPr lang="en-US"/>
            </a:br>
            <a:endParaRPr lang="en-US"/>
          </a:p>
        </p:txBody>
      </p:sp>
      <p:sp>
        <p:nvSpPr>
          <p:cNvPr id="3" name="Slide Number Placeholder 2"/>
          <p:cNvSpPr>
            <a:spLocks noGrp="1"/>
          </p:cNvSpPr>
          <p:nvPr>
            <p:ph type="sldNum" sz="quarter" idx="12"/>
          </p:nvPr>
        </p:nvSpPr>
        <p:spPr/>
        <p:txBody>
          <a:bodyPr/>
          <a:lstStyle/>
          <a:p>
            <a:fld id="{C7C6A67F-954C-422D-9DC5-5D9FC15A46A9}" type="slidenum">
              <a:rPr lang="en-US" smtClean="0"/>
              <a:pPr/>
              <a:t>30</a:t>
            </a:fld>
            <a:endParaRPr lang="en-US"/>
          </a:p>
        </p:txBody>
      </p:sp>
      <p:sp>
        <p:nvSpPr>
          <p:cNvPr id="4" name="Rounded Rectangle 3"/>
          <p:cNvSpPr/>
          <p:nvPr/>
        </p:nvSpPr>
        <p:spPr>
          <a:xfrm>
            <a:off x="602428" y="3700631"/>
            <a:ext cx="1387737" cy="1108037"/>
          </a:xfrm>
          <a:prstGeom prst="round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Resource Manager</a:t>
            </a:r>
            <a:endParaRPr lang="en-US" dirty="0"/>
          </a:p>
        </p:txBody>
      </p:sp>
      <p:sp>
        <p:nvSpPr>
          <p:cNvPr id="5" name="Rounded Rectangle 4"/>
          <p:cNvSpPr/>
          <p:nvPr/>
        </p:nvSpPr>
        <p:spPr>
          <a:xfrm>
            <a:off x="9726708" y="3816739"/>
            <a:ext cx="1387737" cy="1108037"/>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Name Node</a:t>
            </a:r>
            <a:endParaRPr lang="en-US" dirty="0"/>
          </a:p>
        </p:txBody>
      </p:sp>
      <p:cxnSp>
        <p:nvCxnSpPr>
          <p:cNvPr id="7" name="Straight Connector 6"/>
          <p:cNvCxnSpPr/>
          <p:nvPr/>
        </p:nvCxnSpPr>
        <p:spPr>
          <a:xfrm>
            <a:off x="2689412" y="2226833"/>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2700169" y="2243130"/>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2689412" y="3417506"/>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710927" y="4611445"/>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2710927" y="5787614"/>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ounded Rectangle 12"/>
          <p:cNvSpPr/>
          <p:nvPr/>
        </p:nvSpPr>
        <p:spPr>
          <a:xfrm>
            <a:off x="3625327" y="1904104"/>
            <a:ext cx="3603812" cy="8821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Node Manager                </a:t>
            </a:r>
            <a:r>
              <a:rPr lang="en-US" dirty="0" err="1" smtClean="0"/>
              <a:t>DataNode</a:t>
            </a:r>
            <a:endParaRPr lang="en-US" dirty="0"/>
          </a:p>
        </p:txBody>
      </p:sp>
      <p:pic>
        <p:nvPicPr>
          <p:cNvPr id="14" name="Picture 13"/>
          <p:cNvPicPr>
            <a:picLocks noChangeAspect="1"/>
          </p:cNvPicPr>
          <p:nvPr/>
        </p:nvPicPr>
        <p:blipFill>
          <a:blip r:embed="rId2"/>
          <a:stretch>
            <a:fillRect/>
          </a:stretch>
        </p:blipFill>
        <p:spPr>
          <a:xfrm>
            <a:off x="6884895" y="1985817"/>
            <a:ext cx="881230" cy="881230"/>
          </a:xfrm>
          <a:prstGeom prst="rect">
            <a:avLst/>
          </a:prstGeom>
        </p:spPr>
      </p:pic>
      <p:sp>
        <p:nvSpPr>
          <p:cNvPr id="15" name="Rounded Rectangle 14"/>
          <p:cNvSpPr/>
          <p:nvPr/>
        </p:nvSpPr>
        <p:spPr>
          <a:xfrm>
            <a:off x="3603812" y="2954981"/>
            <a:ext cx="3603812" cy="8821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Node Manager                 </a:t>
            </a:r>
            <a:r>
              <a:rPr lang="en-US" dirty="0" err="1" smtClean="0"/>
              <a:t>DataNode</a:t>
            </a:r>
            <a:endParaRPr lang="en-US" dirty="0"/>
          </a:p>
        </p:txBody>
      </p:sp>
      <p:sp>
        <p:nvSpPr>
          <p:cNvPr id="16" name="Rounded Rectangle 15"/>
          <p:cNvSpPr/>
          <p:nvPr/>
        </p:nvSpPr>
        <p:spPr>
          <a:xfrm>
            <a:off x="3625327" y="4170381"/>
            <a:ext cx="3603812" cy="8821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Node Manager                </a:t>
            </a:r>
            <a:r>
              <a:rPr lang="en-US" dirty="0" err="1" smtClean="0"/>
              <a:t>DataNode</a:t>
            </a:r>
            <a:endParaRPr lang="en-US" dirty="0"/>
          </a:p>
        </p:txBody>
      </p:sp>
      <p:sp>
        <p:nvSpPr>
          <p:cNvPr id="17" name="Rounded Rectangle 16"/>
          <p:cNvSpPr/>
          <p:nvPr/>
        </p:nvSpPr>
        <p:spPr>
          <a:xfrm>
            <a:off x="3646842" y="5240767"/>
            <a:ext cx="3603812" cy="8821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Node Manager              Date Node</a:t>
            </a:r>
            <a:endParaRPr lang="en-US" dirty="0"/>
          </a:p>
        </p:txBody>
      </p:sp>
      <p:pic>
        <p:nvPicPr>
          <p:cNvPr id="18" name="Picture 17"/>
          <p:cNvPicPr>
            <a:picLocks noChangeAspect="1"/>
          </p:cNvPicPr>
          <p:nvPr/>
        </p:nvPicPr>
        <p:blipFill>
          <a:blip r:embed="rId2"/>
          <a:stretch>
            <a:fillRect/>
          </a:stretch>
        </p:blipFill>
        <p:spPr>
          <a:xfrm>
            <a:off x="6884895" y="2955878"/>
            <a:ext cx="881230" cy="881230"/>
          </a:xfrm>
          <a:prstGeom prst="rect">
            <a:avLst/>
          </a:prstGeom>
        </p:spPr>
      </p:pic>
      <p:pic>
        <p:nvPicPr>
          <p:cNvPr id="19" name="Picture 18"/>
          <p:cNvPicPr>
            <a:picLocks noChangeAspect="1"/>
          </p:cNvPicPr>
          <p:nvPr/>
        </p:nvPicPr>
        <p:blipFill>
          <a:blip r:embed="rId2"/>
          <a:stretch>
            <a:fillRect/>
          </a:stretch>
        </p:blipFill>
        <p:spPr>
          <a:xfrm>
            <a:off x="6884895" y="4220169"/>
            <a:ext cx="881230" cy="881230"/>
          </a:xfrm>
          <a:prstGeom prst="rect">
            <a:avLst/>
          </a:prstGeom>
        </p:spPr>
      </p:pic>
      <p:pic>
        <p:nvPicPr>
          <p:cNvPr id="20" name="Picture 19"/>
          <p:cNvPicPr>
            <a:picLocks noChangeAspect="1"/>
          </p:cNvPicPr>
          <p:nvPr/>
        </p:nvPicPr>
        <p:blipFill>
          <a:blip r:embed="rId2"/>
          <a:stretch>
            <a:fillRect/>
          </a:stretch>
        </p:blipFill>
        <p:spPr>
          <a:xfrm>
            <a:off x="6884895" y="5346999"/>
            <a:ext cx="881230" cy="881230"/>
          </a:xfrm>
          <a:prstGeom prst="rect">
            <a:avLst/>
          </a:prstGeom>
        </p:spPr>
      </p:pic>
      <p:cxnSp>
        <p:nvCxnSpPr>
          <p:cNvPr id="21" name="Straight Connector 20"/>
          <p:cNvCxnSpPr/>
          <p:nvPr/>
        </p:nvCxnSpPr>
        <p:spPr>
          <a:xfrm>
            <a:off x="8741037" y="2191188"/>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7530353" y="2212650"/>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7530353" y="3353362"/>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7541111" y="4548235"/>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a:off x="7530353" y="5806425"/>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2017058" y="4353261"/>
            <a:ext cx="67235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5" idx="1"/>
          </p:cNvCxnSpPr>
          <p:nvPr/>
        </p:nvCxnSpPr>
        <p:spPr>
          <a:xfrm>
            <a:off x="8751796" y="4370757"/>
            <a:ext cx="974912" cy="1"/>
          </a:xfrm>
          <a:prstGeom prst="line">
            <a:avLst/>
          </a:prstGeom>
        </p:spPr>
        <p:style>
          <a:lnRef idx="1">
            <a:schemeClr val="accent1"/>
          </a:lnRef>
          <a:fillRef idx="0">
            <a:schemeClr val="accent1"/>
          </a:fillRef>
          <a:effectRef idx="0">
            <a:schemeClr val="accent1"/>
          </a:effectRef>
          <a:fontRef idx="minor">
            <a:schemeClr val="tx1"/>
          </a:fontRef>
        </p:style>
      </p:cxnSp>
      <p:pic>
        <p:nvPicPr>
          <p:cNvPr id="32" name="Picture 31"/>
          <p:cNvPicPr>
            <a:picLocks noChangeAspect="1"/>
          </p:cNvPicPr>
          <p:nvPr/>
        </p:nvPicPr>
        <p:blipFill>
          <a:blip r:embed="rId3"/>
          <a:stretch>
            <a:fillRect/>
          </a:stretch>
        </p:blipFill>
        <p:spPr>
          <a:xfrm>
            <a:off x="10724929" y="3871456"/>
            <a:ext cx="641423" cy="1061666"/>
          </a:xfrm>
          <a:prstGeom prst="rect">
            <a:avLst/>
          </a:prstGeom>
        </p:spPr>
      </p:pic>
      <p:pic>
        <p:nvPicPr>
          <p:cNvPr id="33" name="Picture 32"/>
          <p:cNvPicPr>
            <a:picLocks noChangeAspect="1"/>
          </p:cNvPicPr>
          <p:nvPr/>
        </p:nvPicPr>
        <p:blipFill>
          <a:blip r:embed="rId3"/>
          <a:stretch>
            <a:fillRect/>
          </a:stretch>
        </p:blipFill>
        <p:spPr>
          <a:xfrm>
            <a:off x="1591235" y="3799243"/>
            <a:ext cx="685052" cy="1133879"/>
          </a:xfrm>
          <a:prstGeom prst="rect">
            <a:avLst/>
          </a:prstGeom>
        </p:spPr>
      </p:pic>
    </p:spTree>
    <p:extLst>
      <p:ext uri="{BB962C8B-B14F-4D97-AF65-F5344CB8AC3E}">
        <p14:creationId xmlns:p14="http://schemas.microsoft.com/office/powerpoint/2010/main" val="20214055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7C6A67F-954C-422D-9DC5-5D9FC15A46A9}" type="slidenum">
              <a:rPr lang="en-US" smtClean="0"/>
              <a:pPr/>
              <a:t>31</a:t>
            </a:fld>
            <a:endParaRPr lang="en-US"/>
          </a:p>
        </p:txBody>
      </p:sp>
      <p:sp>
        <p:nvSpPr>
          <p:cNvPr id="4" name="Title 1"/>
          <p:cNvSpPr txBox="1">
            <a:spLocks/>
          </p:cNvSpPr>
          <p:nvPr/>
        </p:nvSpPr>
        <p:spPr>
          <a:xfrm>
            <a:off x="838200" y="365127"/>
            <a:ext cx="10515600" cy="1325563"/>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smtClean="0"/>
              <a:t>Running an Application on YARN (2)</a:t>
            </a:r>
            <a:br>
              <a:rPr lang="en-US" dirty="0" smtClean="0"/>
            </a:br>
            <a:endParaRPr lang="en-US" dirty="0"/>
          </a:p>
        </p:txBody>
      </p:sp>
      <p:sp>
        <p:nvSpPr>
          <p:cNvPr id="5" name="Rounded Rectangle 4"/>
          <p:cNvSpPr/>
          <p:nvPr/>
        </p:nvSpPr>
        <p:spPr>
          <a:xfrm>
            <a:off x="602428" y="3700631"/>
            <a:ext cx="1387737" cy="1108037"/>
          </a:xfrm>
          <a:prstGeom prst="round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Resource Manager</a:t>
            </a:r>
            <a:endParaRPr lang="en-US" dirty="0"/>
          </a:p>
        </p:txBody>
      </p:sp>
      <p:sp>
        <p:nvSpPr>
          <p:cNvPr id="6" name="Rounded Rectangle 5"/>
          <p:cNvSpPr/>
          <p:nvPr/>
        </p:nvSpPr>
        <p:spPr>
          <a:xfrm>
            <a:off x="9726708" y="3816739"/>
            <a:ext cx="1387737" cy="1108037"/>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Name Node</a:t>
            </a:r>
            <a:endParaRPr lang="en-US" dirty="0"/>
          </a:p>
        </p:txBody>
      </p:sp>
      <p:cxnSp>
        <p:nvCxnSpPr>
          <p:cNvPr id="7" name="Straight Connector 6"/>
          <p:cNvCxnSpPr/>
          <p:nvPr/>
        </p:nvCxnSpPr>
        <p:spPr>
          <a:xfrm>
            <a:off x="2689412" y="2226833"/>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2700169" y="2243130"/>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2689412" y="3417506"/>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2710927" y="4611445"/>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710927" y="5787614"/>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p:cNvSpPr/>
          <p:nvPr/>
        </p:nvSpPr>
        <p:spPr>
          <a:xfrm>
            <a:off x="3625327" y="1904104"/>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a:solidFill>
                <a:schemeClr val="tx1"/>
              </a:solidFill>
            </a:endParaRPr>
          </a:p>
        </p:txBody>
      </p:sp>
      <p:pic>
        <p:nvPicPr>
          <p:cNvPr id="13" name="Picture 12"/>
          <p:cNvPicPr>
            <a:picLocks noChangeAspect="1"/>
          </p:cNvPicPr>
          <p:nvPr/>
        </p:nvPicPr>
        <p:blipFill>
          <a:blip r:embed="rId3"/>
          <a:stretch>
            <a:fillRect/>
          </a:stretch>
        </p:blipFill>
        <p:spPr>
          <a:xfrm>
            <a:off x="6884895" y="1985817"/>
            <a:ext cx="881230" cy="881230"/>
          </a:xfrm>
          <a:prstGeom prst="rect">
            <a:avLst/>
          </a:prstGeom>
        </p:spPr>
      </p:pic>
      <p:sp>
        <p:nvSpPr>
          <p:cNvPr id="14" name="Rounded Rectangle 13"/>
          <p:cNvSpPr/>
          <p:nvPr/>
        </p:nvSpPr>
        <p:spPr>
          <a:xfrm>
            <a:off x="3603812" y="2954981"/>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a:solidFill>
                <a:schemeClr val="tx1"/>
              </a:solidFill>
            </a:endParaRPr>
          </a:p>
        </p:txBody>
      </p:sp>
      <p:sp>
        <p:nvSpPr>
          <p:cNvPr id="15" name="Rounded Rectangle 14"/>
          <p:cNvSpPr/>
          <p:nvPr/>
        </p:nvSpPr>
        <p:spPr>
          <a:xfrm>
            <a:off x="3603812" y="4057721"/>
            <a:ext cx="3625327" cy="99478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a:solidFill>
                <a:schemeClr val="tx1"/>
              </a:solidFill>
            </a:endParaRPr>
          </a:p>
          <a:p>
            <a:r>
              <a:rPr lang="en-US" dirty="0" smtClean="0"/>
              <a:t> </a:t>
            </a:r>
          </a:p>
          <a:p>
            <a:r>
              <a:rPr lang="en-US" dirty="0" smtClean="0"/>
              <a:t>               </a:t>
            </a:r>
            <a:endParaRPr lang="en-US" dirty="0"/>
          </a:p>
        </p:txBody>
      </p:sp>
      <p:sp>
        <p:nvSpPr>
          <p:cNvPr id="16" name="Rounded Rectangle 15"/>
          <p:cNvSpPr/>
          <p:nvPr/>
        </p:nvSpPr>
        <p:spPr>
          <a:xfrm>
            <a:off x="3625327" y="5273122"/>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a:solidFill>
                <a:schemeClr val="tx1"/>
              </a:solidFill>
            </a:endParaRPr>
          </a:p>
        </p:txBody>
      </p:sp>
      <p:pic>
        <p:nvPicPr>
          <p:cNvPr id="17" name="Picture 16"/>
          <p:cNvPicPr>
            <a:picLocks noChangeAspect="1"/>
          </p:cNvPicPr>
          <p:nvPr/>
        </p:nvPicPr>
        <p:blipFill>
          <a:blip r:embed="rId3"/>
          <a:stretch>
            <a:fillRect/>
          </a:stretch>
        </p:blipFill>
        <p:spPr>
          <a:xfrm>
            <a:off x="6884895" y="2955878"/>
            <a:ext cx="881230" cy="881230"/>
          </a:xfrm>
          <a:prstGeom prst="rect">
            <a:avLst/>
          </a:prstGeom>
        </p:spPr>
      </p:pic>
      <p:pic>
        <p:nvPicPr>
          <p:cNvPr id="18" name="Picture 17"/>
          <p:cNvPicPr>
            <a:picLocks noChangeAspect="1"/>
          </p:cNvPicPr>
          <p:nvPr/>
        </p:nvPicPr>
        <p:blipFill>
          <a:blip r:embed="rId3"/>
          <a:stretch>
            <a:fillRect/>
          </a:stretch>
        </p:blipFill>
        <p:spPr>
          <a:xfrm>
            <a:off x="6884895" y="4220169"/>
            <a:ext cx="881230" cy="881230"/>
          </a:xfrm>
          <a:prstGeom prst="rect">
            <a:avLst/>
          </a:prstGeom>
        </p:spPr>
      </p:pic>
      <p:pic>
        <p:nvPicPr>
          <p:cNvPr id="19" name="Picture 18"/>
          <p:cNvPicPr>
            <a:picLocks noChangeAspect="1"/>
          </p:cNvPicPr>
          <p:nvPr/>
        </p:nvPicPr>
        <p:blipFill>
          <a:blip r:embed="rId3"/>
          <a:stretch>
            <a:fillRect/>
          </a:stretch>
        </p:blipFill>
        <p:spPr>
          <a:xfrm>
            <a:off x="6884895" y="5346999"/>
            <a:ext cx="881230" cy="881230"/>
          </a:xfrm>
          <a:prstGeom prst="rect">
            <a:avLst/>
          </a:prstGeom>
        </p:spPr>
      </p:pic>
      <p:cxnSp>
        <p:nvCxnSpPr>
          <p:cNvPr id="20" name="Straight Connector 19"/>
          <p:cNvCxnSpPr/>
          <p:nvPr/>
        </p:nvCxnSpPr>
        <p:spPr>
          <a:xfrm>
            <a:off x="8741037" y="2191188"/>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a:off x="7530353" y="2212650"/>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7530353" y="3353362"/>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7541111" y="4548235"/>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7530353" y="5806425"/>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2017058" y="4353261"/>
            <a:ext cx="67235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a:endCxn id="7" idx="1"/>
          </p:cNvCxnSpPr>
          <p:nvPr/>
        </p:nvCxnSpPr>
        <p:spPr>
          <a:xfrm>
            <a:off x="8751796" y="4370757"/>
            <a:ext cx="974912" cy="1"/>
          </a:xfrm>
          <a:prstGeom prst="line">
            <a:avLst/>
          </a:prstGeom>
        </p:spPr>
        <p:style>
          <a:lnRef idx="1">
            <a:schemeClr val="accent1"/>
          </a:lnRef>
          <a:fillRef idx="0">
            <a:schemeClr val="accent1"/>
          </a:fillRef>
          <a:effectRef idx="0">
            <a:schemeClr val="accent1"/>
          </a:effectRef>
          <a:fontRef idx="minor">
            <a:schemeClr val="tx1"/>
          </a:fontRef>
        </p:style>
      </p:cxnSp>
      <p:pic>
        <p:nvPicPr>
          <p:cNvPr id="27" name="Picture 26"/>
          <p:cNvPicPr>
            <a:picLocks noChangeAspect="1"/>
          </p:cNvPicPr>
          <p:nvPr/>
        </p:nvPicPr>
        <p:blipFill>
          <a:blip r:embed="rId4"/>
          <a:stretch>
            <a:fillRect/>
          </a:stretch>
        </p:blipFill>
        <p:spPr>
          <a:xfrm>
            <a:off x="10724929" y="3871456"/>
            <a:ext cx="641423" cy="1061666"/>
          </a:xfrm>
          <a:prstGeom prst="rect">
            <a:avLst/>
          </a:prstGeom>
        </p:spPr>
      </p:pic>
      <p:pic>
        <p:nvPicPr>
          <p:cNvPr id="28" name="Picture 27"/>
          <p:cNvPicPr>
            <a:picLocks noChangeAspect="1"/>
          </p:cNvPicPr>
          <p:nvPr/>
        </p:nvPicPr>
        <p:blipFill>
          <a:blip r:embed="rId4"/>
          <a:stretch>
            <a:fillRect/>
          </a:stretch>
        </p:blipFill>
        <p:spPr>
          <a:xfrm>
            <a:off x="1591235" y="3799243"/>
            <a:ext cx="685052" cy="1133879"/>
          </a:xfrm>
          <a:prstGeom prst="rect">
            <a:avLst/>
          </a:prstGeom>
        </p:spPr>
      </p:pic>
      <p:sp>
        <p:nvSpPr>
          <p:cNvPr id="29" name="Rectangle 28"/>
          <p:cNvSpPr/>
          <p:nvPr/>
        </p:nvSpPr>
        <p:spPr>
          <a:xfrm>
            <a:off x="594808" y="1268040"/>
            <a:ext cx="1992853" cy="369332"/>
          </a:xfrm>
          <a:prstGeom prst="rect">
            <a:avLst/>
          </a:prstGeom>
        </p:spPr>
        <p:txBody>
          <a:bodyPr wrap="none">
            <a:spAutoFit/>
          </a:bodyPr>
          <a:lstStyle/>
          <a:p>
            <a:r>
              <a:rPr lang="en-US" dirty="0">
                <a:solidFill>
                  <a:srgbClr val="919191"/>
                </a:solidFill>
                <a:latin typeface="Helvetica" charset="0"/>
              </a:rPr>
              <a:t>$ </a:t>
            </a:r>
            <a:r>
              <a:rPr lang="en-US" dirty="0">
                <a:solidFill>
                  <a:srgbClr val="010000"/>
                </a:solidFill>
                <a:latin typeface="Helvetica" charset="0"/>
              </a:rPr>
              <a:t>my-</a:t>
            </a:r>
            <a:r>
              <a:rPr lang="en-US" dirty="0" err="1">
                <a:solidFill>
                  <a:srgbClr val="010000"/>
                </a:solidFill>
                <a:latin typeface="Helvetica" charset="0"/>
              </a:rPr>
              <a:t>hadoop</a:t>
            </a:r>
            <a:r>
              <a:rPr lang="en-US" dirty="0">
                <a:solidFill>
                  <a:srgbClr val="010000"/>
                </a:solidFill>
                <a:latin typeface="Helvetica" charset="0"/>
              </a:rPr>
              <a:t>-app</a:t>
            </a:r>
            <a:endParaRPr lang="en-US" dirty="0">
              <a:solidFill>
                <a:srgbClr val="010000"/>
              </a:solidFill>
              <a:effectLst/>
              <a:latin typeface="Helvetica" charset="0"/>
            </a:endParaRPr>
          </a:p>
        </p:txBody>
      </p:sp>
      <p:pic>
        <p:nvPicPr>
          <p:cNvPr id="32" name="Picture 31"/>
          <p:cNvPicPr>
            <a:picLocks noChangeAspect="1"/>
          </p:cNvPicPr>
          <p:nvPr/>
        </p:nvPicPr>
        <p:blipFill>
          <a:blip r:embed="rId5"/>
          <a:stretch>
            <a:fillRect/>
          </a:stretch>
        </p:blipFill>
        <p:spPr>
          <a:xfrm>
            <a:off x="775728" y="1994565"/>
            <a:ext cx="1175385" cy="1036158"/>
          </a:xfrm>
          <a:prstGeom prst="rect">
            <a:avLst/>
          </a:prstGeom>
        </p:spPr>
      </p:pic>
      <p:sp>
        <p:nvSpPr>
          <p:cNvPr id="33" name="TextBox 32"/>
          <p:cNvSpPr txBox="1"/>
          <p:nvPr/>
        </p:nvSpPr>
        <p:spPr>
          <a:xfrm>
            <a:off x="1097280" y="2191188"/>
            <a:ext cx="763793" cy="369332"/>
          </a:xfrm>
          <a:prstGeom prst="rect">
            <a:avLst/>
          </a:prstGeom>
          <a:noFill/>
        </p:spPr>
        <p:txBody>
          <a:bodyPr wrap="square" rtlCol="0">
            <a:spAutoFit/>
          </a:bodyPr>
          <a:lstStyle/>
          <a:p>
            <a:r>
              <a:rPr lang="en-US" dirty="0" smtClean="0">
                <a:solidFill>
                  <a:schemeClr val="bg1"/>
                </a:solidFill>
              </a:rPr>
              <a:t>Client</a:t>
            </a:r>
            <a:endParaRPr lang="en-US" dirty="0">
              <a:solidFill>
                <a:schemeClr val="bg1"/>
              </a:solidFill>
            </a:endParaRPr>
          </a:p>
        </p:txBody>
      </p:sp>
      <p:cxnSp>
        <p:nvCxnSpPr>
          <p:cNvPr id="35" name="Straight Arrow Connector 34"/>
          <p:cNvCxnSpPr>
            <a:endCxn id="5" idx="0"/>
          </p:cNvCxnSpPr>
          <p:nvPr/>
        </p:nvCxnSpPr>
        <p:spPr>
          <a:xfrm>
            <a:off x="1296296" y="3061018"/>
            <a:ext cx="1" cy="6396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2223208" y="4534802"/>
            <a:ext cx="2206029" cy="67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4439995" y="4496112"/>
            <a:ext cx="2345167" cy="46196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smtClean="0">
                <a:solidFill>
                  <a:schemeClr val="tx1"/>
                </a:solidFill>
              </a:rPr>
              <a:t>Application</a:t>
            </a:r>
          </a:p>
          <a:p>
            <a:pPr algn="ctr"/>
            <a:r>
              <a:rPr lang="en-US" sz="1400" dirty="0" smtClean="0">
                <a:solidFill>
                  <a:schemeClr val="tx1"/>
                </a:solidFill>
              </a:rPr>
              <a:t> Master</a:t>
            </a:r>
            <a:endParaRPr lang="en-US" sz="1400" dirty="0">
              <a:solidFill>
                <a:schemeClr val="tx1"/>
              </a:solidFill>
            </a:endParaRPr>
          </a:p>
        </p:txBody>
      </p:sp>
    </p:spTree>
    <p:extLst>
      <p:ext uri="{BB962C8B-B14F-4D97-AF65-F5344CB8AC3E}">
        <p14:creationId xmlns:p14="http://schemas.microsoft.com/office/powerpoint/2010/main" val="5722539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7C6A67F-954C-422D-9DC5-5D9FC15A46A9}" type="slidenum">
              <a:rPr lang="en-US" smtClean="0"/>
              <a:pPr/>
              <a:t>32</a:t>
            </a:fld>
            <a:endParaRPr lang="en-US"/>
          </a:p>
        </p:txBody>
      </p:sp>
      <p:sp>
        <p:nvSpPr>
          <p:cNvPr id="4" name="Rounded Rectangle 3"/>
          <p:cNvSpPr/>
          <p:nvPr/>
        </p:nvSpPr>
        <p:spPr>
          <a:xfrm>
            <a:off x="602428" y="3700631"/>
            <a:ext cx="1387737" cy="1108037"/>
          </a:xfrm>
          <a:prstGeom prst="round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Resource Manager</a:t>
            </a:r>
            <a:endParaRPr lang="en-US" dirty="0"/>
          </a:p>
        </p:txBody>
      </p:sp>
      <p:sp>
        <p:nvSpPr>
          <p:cNvPr id="5" name="Rounded Rectangle 4"/>
          <p:cNvSpPr/>
          <p:nvPr/>
        </p:nvSpPr>
        <p:spPr>
          <a:xfrm>
            <a:off x="9726708" y="3816739"/>
            <a:ext cx="1387737" cy="1108037"/>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Name Node</a:t>
            </a:r>
            <a:endParaRPr lang="en-US" dirty="0"/>
          </a:p>
        </p:txBody>
      </p:sp>
      <p:cxnSp>
        <p:nvCxnSpPr>
          <p:cNvPr id="6" name="Straight Connector 5"/>
          <p:cNvCxnSpPr/>
          <p:nvPr/>
        </p:nvCxnSpPr>
        <p:spPr>
          <a:xfrm>
            <a:off x="2689412" y="2226833"/>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2700169" y="2243130"/>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2689412" y="3417506"/>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2710927" y="4611445"/>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2710927" y="5787614"/>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ounded Rectangle 10"/>
          <p:cNvSpPr/>
          <p:nvPr/>
        </p:nvSpPr>
        <p:spPr>
          <a:xfrm>
            <a:off x="3625327" y="1904104"/>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a:solidFill>
                <a:schemeClr val="tx1"/>
              </a:solidFill>
            </a:endParaRPr>
          </a:p>
        </p:txBody>
      </p:sp>
      <p:pic>
        <p:nvPicPr>
          <p:cNvPr id="12" name="Picture 11"/>
          <p:cNvPicPr>
            <a:picLocks noChangeAspect="1"/>
          </p:cNvPicPr>
          <p:nvPr/>
        </p:nvPicPr>
        <p:blipFill>
          <a:blip r:embed="rId3"/>
          <a:stretch>
            <a:fillRect/>
          </a:stretch>
        </p:blipFill>
        <p:spPr>
          <a:xfrm>
            <a:off x="6884895" y="1985817"/>
            <a:ext cx="881230" cy="881230"/>
          </a:xfrm>
          <a:prstGeom prst="rect">
            <a:avLst/>
          </a:prstGeom>
        </p:spPr>
      </p:pic>
      <p:sp>
        <p:nvSpPr>
          <p:cNvPr id="13" name="Rounded Rectangle 12"/>
          <p:cNvSpPr/>
          <p:nvPr/>
        </p:nvSpPr>
        <p:spPr>
          <a:xfrm>
            <a:off x="3593054" y="2932880"/>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a:solidFill>
                <a:schemeClr val="tx1"/>
              </a:solidFill>
            </a:endParaRPr>
          </a:p>
        </p:txBody>
      </p:sp>
      <p:sp>
        <p:nvSpPr>
          <p:cNvPr id="14" name="Rounded Rectangle 13"/>
          <p:cNvSpPr/>
          <p:nvPr/>
        </p:nvSpPr>
        <p:spPr>
          <a:xfrm>
            <a:off x="3603812" y="4057721"/>
            <a:ext cx="3625327" cy="99478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a:solidFill>
                <a:schemeClr val="tx1"/>
              </a:solidFill>
            </a:endParaRPr>
          </a:p>
          <a:p>
            <a:r>
              <a:rPr lang="en-US" dirty="0" smtClean="0">
                <a:solidFill>
                  <a:schemeClr val="tx1"/>
                </a:solidFill>
              </a:rPr>
              <a:t> </a:t>
            </a:r>
          </a:p>
          <a:p>
            <a:r>
              <a:rPr lang="en-US" dirty="0" smtClean="0"/>
              <a:t>               </a:t>
            </a:r>
            <a:endParaRPr lang="en-US" dirty="0"/>
          </a:p>
        </p:txBody>
      </p:sp>
      <p:sp>
        <p:nvSpPr>
          <p:cNvPr id="15" name="Rounded Rectangle 14"/>
          <p:cNvSpPr/>
          <p:nvPr/>
        </p:nvSpPr>
        <p:spPr>
          <a:xfrm>
            <a:off x="3646842" y="5240767"/>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a:solidFill>
                <a:schemeClr val="tx1"/>
              </a:solidFill>
            </a:endParaRPr>
          </a:p>
        </p:txBody>
      </p:sp>
      <p:pic>
        <p:nvPicPr>
          <p:cNvPr id="16" name="Picture 15"/>
          <p:cNvPicPr>
            <a:picLocks noChangeAspect="1"/>
          </p:cNvPicPr>
          <p:nvPr/>
        </p:nvPicPr>
        <p:blipFill>
          <a:blip r:embed="rId3"/>
          <a:stretch>
            <a:fillRect/>
          </a:stretch>
        </p:blipFill>
        <p:spPr>
          <a:xfrm>
            <a:off x="6884895" y="2955878"/>
            <a:ext cx="881230" cy="881230"/>
          </a:xfrm>
          <a:prstGeom prst="rect">
            <a:avLst/>
          </a:prstGeom>
        </p:spPr>
      </p:pic>
      <p:pic>
        <p:nvPicPr>
          <p:cNvPr id="17" name="Picture 16"/>
          <p:cNvPicPr>
            <a:picLocks noChangeAspect="1"/>
          </p:cNvPicPr>
          <p:nvPr/>
        </p:nvPicPr>
        <p:blipFill>
          <a:blip r:embed="rId3"/>
          <a:stretch>
            <a:fillRect/>
          </a:stretch>
        </p:blipFill>
        <p:spPr>
          <a:xfrm>
            <a:off x="6884895" y="4220169"/>
            <a:ext cx="881230" cy="881230"/>
          </a:xfrm>
          <a:prstGeom prst="rect">
            <a:avLst/>
          </a:prstGeom>
        </p:spPr>
      </p:pic>
      <p:cxnSp>
        <p:nvCxnSpPr>
          <p:cNvPr id="18" name="Straight Connector 17"/>
          <p:cNvCxnSpPr/>
          <p:nvPr/>
        </p:nvCxnSpPr>
        <p:spPr>
          <a:xfrm>
            <a:off x="8741037" y="2191188"/>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7530353" y="2212650"/>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7530353" y="3353362"/>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a:off x="7541111" y="4548235"/>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flipV="1">
            <a:off x="7412470" y="5766152"/>
            <a:ext cx="1350082" cy="214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2017058" y="4353261"/>
            <a:ext cx="67235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a:endCxn id="9" idx="1"/>
          </p:cNvCxnSpPr>
          <p:nvPr/>
        </p:nvCxnSpPr>
        <p:spPr>
          <a:xfrm>
            <a:off x="8751796" y="4370757"/>
            <a:ext cx="974912" cy="1"/>
          </a:xfrm>
          <a:prstGeom prst="line">
            <a:avLst/>
          </a:prstGeom>
        </p:spPr>
        <p:style>
          <a:lnRef idx="1">
            <a:schemeClr val="accent1"/>
          </a:lnRef>
          <a:fillRef idx="0">
            <a:schemeClr val="accent1"/>
          </a:fillRef>
          <a:effectRef idx="0">
            <a:schemeClr val="accent1"/>
          </a:effectRef>
          <a:fontRef idx="minor">
            <a:schemeClr val="tx1"/>
          </a:fontRef>
        </p:style>
      </p:cxnSp>
      <p:pic>
        <p:nvPicPr>
          <p:cNvPr id="25" name="Picture 24"/>
          <p:cNvPicPr>
            <a:picLocks noChangeAspect="1"/>
          </p:cNvPicPr>
          <p:nvPr/>
        </p:nvPicPr>
        <p:blipFill>
          <a:blip r:embed="rId4"/>
          <a:stretch>
            <a:fillRect/>
          </a:stretch>
        </p:blipFill>
        <p:spPr>
          <a:xfrm>
            <a:off x="10724929" y="3871456"/>
            <a:ext cx="641423" cy="1061666"/>
          </a:xfrm>
          <a:prstGeom prst="rect">
            <a:avLst/>
          </a:prstGeom>
        </p:spPr>
      </p:pic>
      <p:pic>
        <p:nvPicPr>
          <p:cNvPr id="26" name="Picture 25"/>
          <p:cNvPicPr>
            <a:picLocks noChangeAspect="1"/>
          </p:cNvPicPr>
          <p:nvPr/>
        </p:nvPicPr>
        <p:blipFill>
          <a:blip r:embed="rId4"/>
          <a:stretch>
            <a:fillRect/>
          </a:stretch>
        </p:blipFill>
        <p:spPr>
          <a:xfrm>
            <a:off x="1591235" y="3799243"/>
            <a:ext cx="685052" cy="1133879"/>
          </a:xfrm>
          <a:prstGeom prst="rect">
            <a:avLst/>
          </a:prstGeom>
        </p:spPr>
      </p:pic>
      <p:sp>
        <p:nvSpPr>
          <p:cNvPr id="27" name="Rectangle 26"/>
          <p:cNvSpPr/>
          <p:nvPr/>
        </p:nvSpPr>
        <p:spPr>
          <a:xfrm>
            <a:off x="594808" y="1268040"/>
            <a:ext cx="1992853" cy="369332"/>
          </a:xfrm>
          <a:prstGeom prst="rect">
            <a:avLst/>
          </a:prstGeom>
        </p:spPr>
        <p:txBody>
          <a:bodyPr wrap="none">
            <a:spAutoFit/>
          </a:bodyPr>
          <a:lstStyle/>
          <a:p>
            <a:r>
              <a:rPr lang="en-US" dirty="0">
                <a:solidFill>
                  <a:srgbClr val="919191"/>
                </a:solidFill>
                <a:latin typeface="Helvetica" charset="0"/>
              </a:rPr>
              <a:t>$ </a:t>
            </a:r>
            <a:r>
              <a:rPr lang="en-US" dirty="0">
                <a:solidFill>
                  <a:srgbClr val="010000"/>
                </a:solidFill>
                <a:latin typeface="Helvetica" charset="0"/>
              </a:rPr>
              <a:t>my-</a:t>
            </a:r>
            <a:r>
              <a:rPr lang="en-US" dirty="0" err="1">
                <a:solidFill>
                  <a:srgbClr val="010000"/>
                </a:solidFill>
                <a:latin typeface="Helvetica" charset="0"/>
              </a:rPr>
              <a:t>hadoop</a:t>
            </a:r>
            <a:r>
              <a:rPr lang="en-US" dirty="0">
                <a:solidFill>
                  <a:srgbClr val="010000"/>
                </a:solidFill>
                <a:latin typeface="Helvetica" charset="0"/>
              </a:rPr>
              <a:t>-app</a:t>
            </a:r>
            <a:endParaRPr lang="en-US" dirty="0">
              <a:solidFill>
                <a:srgbClr val="010000"/>
              </a:solidFill>
              <a:effectLst/>
              <a:latin typeface="Helvetica" charset="0"/>
            </a:endParaRPr>
          </a:p>
        </p:txBody>
      </p:sp>
      <p:pic>
        <p:nvPicPr>
          <p:cNvPr id="28" name="Picture 27"/>
          <p:cNvPicPr>
            <a:picLocks noChangeAspect="1"/>
          </p:cNvPicPr>
          <p:nvPr/>
        </p:nvPicPr>
        <p:blipFill>
          <a:blip r:embed="rId5"/>
          <a:stretch>
            <a:fillRect/>
          </a:stretch>
        </p:blipFill>
        <p:spPr>
          <a:xfrm>
            <a:off x="775728" y="1994565"/>
            <a:ext cx="1175385" cy="1036158"/>
          </a:xfrm>
          <a:prstGeom prst="rect">
            <a:avLst/>
          </a:prstGeom>
        </p:spPr>
      </p:pic>
      <p:sp>
        <p:nvSpPr>
          <p:cNvPr id="29" name="TextBox 28"/>
          <p:cNvSpPr txBox="1"/>
          <p:nvPr/>
        </p:nvSpPr>
        <p:spPr>
          <a:xfrm>
            <a:off x="1097280" y="2191188"/>
            <a:ext cx="763793" cy="369332"/>
          </a:xfrm>
          <a:prstGeom prst="rect">
            <a:avLst/>
          </a:prstGeom>
          <a:noFill/>
        </p:spPr>
        <p:txBody>
          <a:bodyPr wrap="square" rtlCol="0">
            <a:spAutoFit/>
          </a:bodyPr>
          <a:lstStyle/>
          <a:p>
            <a:r>
              <a:rPr lang="en-US" dirty="0" smtClean="0">
                <a:solidFill>
                  <a:schemeClr val="bg1"/>
                </a:solidFill>
              </a:rPr>
              <a:t>Client</a:t>
            </a:r>
            <a:endParaRPr lang="en-US" dirty="0">
              <a:solidFill>
                <a:schemeClr val="bg1"/>
              </a:solidFill>
            </a:endParaRPr>
          </a:p>
        </p:txBody>
      </p:sp>
      <p:cxnSp>
        <p:nvCxnSpPr>
          <p:cNvPr id="30" name="Straight Arrow Connector 29"/>
          <p:cNvCxnSpPr>
            <a:endCxn id="7" idx="0"/>
          </p:cNvCxnSpPr>
          <p:nvPr/>
        </p:nvCxnSpPr>
        <p:spPr>
          <a:xfrm>
            <a:off x="1296296" y="3061018"/>
            <a:ext cx="1" cy="6396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a:off x="2276288" y="4660784"/>
            <a:ext cx="215294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4429237" y="4474151"/>
            <a:ext cx="2345167" cy="46196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Application</a:t>
            </a:r>
          </a:p>
          <a:p>
            <a:pPr algn="ctr"/>
            <a:r>
              <a:rPr lang="en-US" dirty="0" smtClean="0"/>
              <a:t> Master</a:t>
            </a:r>
            <a:endParaRPr lang="en-US" dirty="0"/>
          </a:p>
        </p:txBody>
      </p:sp>
      <p:sp>
        <p:nvSpPr>
          <p:cNvPr id="33" name="Title 1"/>
          <p:cNvSpPr txBox="1">
            <a:spLocks/>
          </p:cNvSpPr>
          <p:nvPr/>
        </p:nvSpPr>
        <p:spPr>
          <a:xfrm>
            <a:off x="838200" y="365127"/>
            <a:ext cx="10515600" cy="1325563"/>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smtClean="0"/>
              <a:t>Running an Application on YARN (3)</a:t>
            </a:r>
            <a:br>
              <a:rPr lang="en-US" dirty="0" smtClean="0"/>
            </a:br>
            <a:endParaRPr lang="en-US" dirty="0"/>
          </a:p>
        </p:txBody>
      </p:sp>
      <p:sp>
        <p:nvSpPr>
          <p:cNvPr id="36" name="Folded Corner 35"/>
          <p:cNvSpPr/>
          <p:nvPr/>
        </p:nvSpPr>
        <p:spPr>
          <a:xfrm>
            <a:off x="2292609" y="3691988"/>
            <a:ext cx="1729520" cy="104978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Resource Request:</a:t>
            </a:r>
          </a:p>
          <a:p>
            <a:r>
              <a:rPr lang="en-US" sz="1200" dirty="0">
                <a:solidFill>
                  <a:schemeClr val="tx1"/>
                </a:solidFill>
              </a:rPr>
              <a:t>- 1 x Node1/1GB/1 core</a:t>
            </a:r>
          </a:p>
          <a:p>
            <a:r>
              <a:rPr lang="en-US" sz="1200" dirty="0">
                <a:solidFill>
                  <a:schemeClr val="tx1"/>
                </a:solidFill>
              </a:rPr>
              <a:t>- 1 x Node2/1GB/1 core</a:t>
            </a:r>
          </a:p>
          <a:p>
            <a:endParaRPr lang="en-US" sz="1200" dirty="0">
              <a:solidFill>
                <a:schemeClr val="tx1"/>
              </a:solidFill>
            </a:endParaRPr>
          </a:p>
          <a:p>
            <a:endParaRPr lang="en-US" sz="1200" dirty="0">
              <a:solidFill>
                <a:schemeClr val="tx1"/>
              </a:solidFill>
            </a:endParaRPr>
          </a:p>
        </p:txBody>
      </p:sp>
      <p:pic>
        <p:nvPicPr>
          <p:cNvPr id="38" name="Picture 37"/>
          <p:cNvPicPr>
            <a:picLocks noChangeAspect="1"/>
          </p:cNvPicPr>
          <p:nvPr/>
        </p:nvPicPr>
        <p:blipFill>
          <a:blip r:embed="rId3"/>
          <a:stretch>
            <a:fillRect/>
          </a:stretch>
        </p:blipFill>
        <p:spPr>
          <a:xfrm>
            <a:off x="6931736" y="5323021"/>
            <a:ext cx="881230" cy="881230"/>
          </a:xfrm>
          <a:prstGeom prst="rect">
            <a:avLst/>
          </a:prstGeom>
        </p:spPr>
      </p:pic>
    </p:spTree>
    <p:extLst>
      <p:ext uri="{BB962C8B-B14F-4D97-AF65-F5344CB8AC3E}">
        <p14:creationId xmlns:p14="http://schemas.microsoft.com/office/powerpoint/2010/main" val="1106541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7C6A67F-954C-422D-9DC5-5D9FC15A46A9}" type="slidenum">
              <a:rPr lang="en-US" smtClean="0"/>
              <a:pPr/>
              <a:t>33</a:t>
            </a:fld>
            <a:endParaRPr lang="en-US"/>
          </a:p>
        </p:txBody>
      </p:sp>
      <p:sp>
        <p:nvSpPr>
          <p:cNvPr id="4" name="Title 1"/>
          <p:cNvSpPr txBox="1">
            <a:spLocks/>
          </p:cNvSpPr>
          <p:nvPr/>
        </p:nvSpPr>
        <p:spPr>
          <a:xfrm>
            <a:off x="838200" y="365127"/>
            <a:ext cx="10515600" cy="1325563"/>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smtClean="0"/>
              <a:t>Running an Application on </a:t>
            </a:r>
            <a:r>
              <a:rPr lang="en-US" smtClean="0"/>
              <a:t>YARN (4)</a:t>
            </a:r>
            <a:r>
              <a:rPr lang="en-US" dirty="0" smtClean="0"/>
              <a:t/>
            </a:r>
            <a:br>
              <a:rPr lang="en-US" dirty="0" smtClean="0"/>
            </a:br>
            <a:endParaRPr lang="en-US" dirty="0"/>
          </a:p>
        </p:txBody>
      </p:sp>
      <p:sp>
        <p:nvSpPr>
          <p:cNvPr id="5" name="Rounded Rectangle 4"/>
          <p:cNvSpPr/>
          <p:nvPr/>
        </p:nvSpPr>
        <p:spPr>
          <a:xfrm>
            <a:off x="602428" y="3700631"/>
            <a:ext cx="1387737" cy="1108037"/>
          </a:xfrm>
          <a:prstGeom prst="round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Resource Manager</a:t>
            </a:r>
            <a:endParaRPr lang="en-US" dirty="0"/>
          </a:p>
        </p:txBody>
      </p:sp>
      <p:sp>
        <p:nvSpPr>
          <p:cNvPr id="6" name="Rounded Rectangle 5"/>
          <p:cNvSpPr/>
          <p:nvPr/>
        </p:nvSpPr>
        <p:spPr>
          <a:xfrm>
            <a:off x="9726708" y="3816739"/>
            <a:ext cx="1387737" cy="1108037"/>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Name Node</a:t>
            </a:r>
            <a:endParaRPr lang="en-US" dirty="0"/>
          </a:p>
        </p:txBody>
      </p:sp>
      <p:cxnSp>
        <p:nvCxnSpPr>
          <p:cNvPr id="7" name="Straight Connector 6"/>
          <p:cNvCxnSpPr/>
          <p:nvPr/>
        </p:nvCxnSpPr>
        <p:spPr>
          <a:xfrm>
            <a:off x="2689412" y="2226833"/>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2700169" y="2243130"/>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2689412" y="3417506"/>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2710927" y="4611445"/>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710927" y="5787614"/>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p:cNvSpPr/>
          <p:nvPr/>
        </p:nvSpPr>
        <p:spPr>
          <a:xfrm>
            <a:off x="3625327" y="1904104"/>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r>
              <a:rPr lang="en-US" dirty="0" smtClean="0">
                <a:solidFill>
                  <a:schemeClr val="tx1"/>
                </a:solidFill>
              </a:rPr>
              <a:t> </a:t>
            </a:r>
          </a:p>
          <a:p>
            <a:endParaRPr lang="en-US" dirty="0">
              <a:solidFill>
                <a:schemeClr val="tx1"/>
              </a:solidFill>
            </a:endParaRPr>
          </a:p>
          <a:p>
            <a:r>
              <a:rPr lang="en-US" dirty="0" smtClean="0">
                <a:solidFill>
                  <a:schemeClr val="tx1"/>
                </a:solidFill>
              </a:rPr>
              <a:t>             </a:t>
            </a:r>
            <a:endParaRPr lang="en-US" dirty="0">
              <a:solidFill>
                <a:schemeClr val="tx1"/>
              </a:solidFill>
            </a:endParaRPr>
          </a:p>
        </p:txBody>
      </p:sp>
      <p:pic>
        <p:nvPicPr>
          <p:cNvPr id="13" name="Picture 12"/>
          <p:cNvPicPr>
            <a:picLocks noChangeAspect="1"/>
          </p:cNvPicPr>
          <p:nvPr/>
        </p:nvPicPr>
        <p:blipFill>
          <a:blip r:embed="rId3"/>
          <a:stretch>
            <a:fillRect/>
          </a:stretch>
        </p:blipFill>
        <p:spPr>
          <a:xfrm>
            <a:off x="6884895" y="1985817"/>
            <a:ext cx="881230" cy="881230"/>
          </a:xfrm>
          <a:prstGeom prst="rect">
            <a:avLst/>
          </a:prstGeom>
        </p:spPr>
      </p:pic>
      <p:sp>
        <p:nvSpPr>
          <p:cNvPr id="14" name="Rounded Rectangle 13"/>
          <p:cNvSpPr/>
          <p:nvPr/>
        </p:nvSpPr>
        <p:spPr>
          <a:xfrm>
            <a:off x="3603812" y="2954981"/>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smtClean="0">
              <a:solidFill>
                <a:schemeClr val="tx1"/>
              </a:solidFill>
            </a:endParaRPr>
          </a:p>
          <a:p>
            <a:endParaRPr lang="en-US" dirty="0">
              <a:solidFill>
                <a:schemeClr val="tx1"/>
              </a:solidFill>
            </a:endParaRPr>
          </a:p>
          <a:p>
            <a:r>
              <a:rPr lang="en-US" dirty="0" smtClean="0">
                <a:solidFill>
                  <a:schemeClr val="tx1"/>
                </a:solidFill>
              </a:rPr>
              <a:t>              </a:t>
            </a:r>
            <a:endParaRPr lang="en-US" dirty="0">
              <a:solidFill>
                <a:schemeClr val="tx1"/>
              </a:solidFill>
            </a:endParaRPr>
          </a:p>
        </p:txBody>
      </p:sp>
      <p:sp>
        <p:nvSpPr>
          <p:cNvPr id="15" name="Rounded Rectangle 14"/>
          <p:cNvSpPr/>
          <p:nvPr/>
        </p:nvSpPr>
        <p:spPr>
          <a:xfrm>
            <a:off x="3603812" y="4057721"/>
            <a:ext cx="3625327" cy="99478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a:solidFill>
                <a:schemeClr val="tx1"/>
              </a:solidFill>
            </a:endParaRPr>
          </a:p>
          <a:p>
            <a:r>
              <a:rPr lang="en-US" dirty="0" smtClean="0"/>
              <a:t> </a:t>
            </a:r>
          </a:p>
          <a:p>
            <a:r>
              <a:rPr lang="en-US" dirty="0" smtClean="0"/>
              <a:t>               </a:t>
            </a:r>
            <a:endParaRPr lang="en-US" dirty="0"/>
          </a:p>
        </p:txBody>
      </p:sp>
      <p:sp>
        <p:nvSpPr>
          <p:cNvPr id="16" name="Rounded Rectangle 15"/>
          <p:cNvSpPr/>
          <p:nvPr/>
        </p:nvSpPr>
        <p:spPr>
          <a:xfrm>
            <a:off x="3625327" y="5273122"/>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smtClean="0">
              <a:solidFill>
                <a:schemeClr val="tx1"/>
              </a:solidFill>
            </a:endParaRPr>
          </a:p>
          <a:p>
            <a:endParaRPr lang="en-US" dirty="0">
              <a:solidFill>
                <a:schemeClr val="tx1"/>
              </a:solidFill>
            </a:endParaRPr>
          </a:p>
          <a:p>
            <a:r>
              <a:rPr lang="en-US" dirty="0" smtClean="0">
                <a:solidFill>
                  <a:schemeClr val="tx1"/>
                </a:solidFill>
              </a:rPr>
              <a:t>             </a:t>
            </a:r>
            <a:endParaRPr lang="en-US" dirty="0">
              <a:solidFill>
                <a:schemeClr val="tx1"/>
              </a:solidFill>
            </a:endParaRPr>
          </a:p>
        </p:txBody>
      </p:sp>
      <p:pic>
        <p:nvPicPr>
          <p:cNvPr id="17" name="Picture 16"/>
          <p:cNvPicPr>
            <a:picLocks noChangeAspect="1"/>
          </p:cNvPicPr>
          <p:nvPr/>
        </p:nvPicPr>
        <p:blipFill>
          <a:blip r:embed="rId3"/>
          <a:stretch>
            <a:fillRect/>
          </a:stretch>
        </p:blipFill>
        <p:spPr>
          <a:xfrm>
            <a:off x="6884895" y="2955878"/>
            <a:ext cx="881230" cy="881230"/>
          </a:xfrm>
          <a:prstGeom prst="rect">
            <a:avLst/>
          </a:prstGeom>
        </p:spPr>
      </p:pic>
      <p:pic>
        <p:nvPicPr>
          <p:cNvPr id="18" name="Picture 17"/>
          <p:cNvPicPr>
            <a:picLocks noChangeAspect="1"/>
          </p:cNvPicPr>
          <p:nvPr/>
        </p:nvPicPr>
        <p:blipFill>
          <a:blip r:embed="rId3"/>
          <a:stretch>
            <a:fillRect/>
          </a:stretch>
        </p:blipFill>
        <p:spPr>
          <a:xfrm>
            <a:off x="6884895" y="4220169"/>
            <a:ext cx="881230" cy="881230"/>
          </a:xfrm>
          <a:prstGeom prst="rect">
            <a:avLst/>
          </a:prstGeom>
        </p:spPr>
      </p:pic>
      <p:pic>
        <p:nvPicPr>
          <p:cNvPr id="19" name="Picture 18"/>
          <p:cNvPicPr>
            <a:picLocks noChangeAspect="1"/>
          </p:cNvPicPr>
          <p:nvPr/>
        </p:nvPicPr>
        <p:blipFill>
          <a:blip r:embed="rId3"/>
          <a:stretch>
            <a:fillRect/>
          </a:stretch>
        </p:blipFill>
        <p:spPr>
          <a:xfrm>
            <a:off x="6884895" y="5346999"/>
            <a:ext cx="881230" cy="881230"/>
          </a:xfrm>
          <a:prstGeom prst="rect">
            <a:avLst/>
          </a:prstGeom>
        </p:spPr>
      </p:pic>
      <p:cxnSp>
        <p:nvCxnSpPr>
          <p:cNvPr id="20" name="Straight Connector 19"/>
          <p:cNvCxnSpPr/>
          <p:nvPr/>
        </p:nvCxnSpPr>
        <p:spPr>
          <a:xfrm>
            <a:off x="8741037" y="2191188"/>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a:off x="7530353" y="2212650"/>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7530353" y="3353362"/>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7541111" y="4548235"/>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7530353" y="5806425"/>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2017058" y="4353261"/>
            <a:ext cx="67235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a:endCxn id="9" idx="1"/>
          </p:cNvCxnSpPr>
          <p:nvPr/>
        </p:nvCxnSpPr>
        <p:spPr>
          <a:xfrm>
            <a:off x="8751796" y="4370757"/>
            <a:ext cx="974912" cy="1"/>
          </a:xfrm>
          <a:prstGeom prst="line">
            <a:avLst/>
          </a:prstGeom>
        </p:spPr>
        <p:style>
          <a:lnRef idx="1">
            <a:schemeClr val="accent1"/>
          </a:lnRef>
          <a:fillRef idx="0">
            <a:schemeClr val="accent1"/>
          </a:fillRef>
          <a:effectRef idx="0">
            <a:schemeClr val="accent1"/>
          </a:effectRef>
          <a:fontRef idx="minor">
            <a:schemeClr val="tx1"/>
          </a:fontRef>
        </p:style>
      </p:cxnSp>
      <p:pic>
        <p:nvPicPr>
          <p:cNvPr id="27" name="Picture 26"/>
          <p:cNvPicPr>
            <a:picLocks noChangeAspect="1"/>
          </p:cNvPicPr>
          <p:nvPr/>
        </p:nvPicPr>
        <p:blipFill>
          <a:blip r:embed="rId4"/>
          <a:stretch>
            <a:fillRect/>
          </a:stretch>
        </p:blipFill>
        <p:spPr>
          <a:xfrm>
            <a:off x="10724929" y="3871456"/>
            <a:ext cx="641423" cy="1061666"/>
          </a:xfrm>
          <a:prstGeom prst="rect">
            <a:avLst/>
          </a:prstGeom>
        </p:spPr>
      </p:pic>
      <p:pic>
        <p:nvPicPr>
          <p:cNvPr id="28" name="Picture 27"/>
          <p:cNvPicPr>
            <a:picLocks noChangeAspect="1"/>
          </p:cNvPicPr>
          <p:nvPr/>
        </p:nvPicPr>
        <p:blipFill>
          <a:blip r:embed="rId4"/>
          <a:stretch>
            <a:fillRect/>
          </a:stretch>
        </p:blipFill>
        <p:spPr>
          <a:xfrm>
            <a:off x="1591235" y="3799243"/>
            <a:ext cx="685052" cy="1133879"/>
          </a:xfrm>
          <a:prstGeom prst="rect">
            <a:avLst/>
          </a:prstGeom>
        </p:spPr>
      </p:pic>
      <p:sp>
        <p:nvSpPr>
          <p:cNvPr id="29" name="Rectangle 28"/>
          <p:cNvSpPr/>
          <p:nvPr/>
        </p:nvSpPr>
        <p:spPr>
          <a:xfrm>
            <a:off x="594808" y="1268040"/>
            <a:ext cx="1992853" cy="369332"/>
          </a:xfrm>
          <a:prstGeom prst="rect">
            <a:avLst/>
          </a:prstGeom>
        </p:spPr>
        <p:txBody>
          <a:bodyPr wrap="none">
            <a:spAutoFit/>
          </a:bodyPr>
          <a:lstStyle/>
          <a:p>
            <a:r>
              <a:rPr lang="en-US" dirty="0">
                <a:solidFill>
                  <a:srgbClr val="919191"/>
                </a:solidFill>
                <a:latin typeface="Helvetica" charset="0"/>
              </a:rPr>
              <a:t>$ </a:t>
            </a:r>
            <a:r>
              <a:rPr lang="en-US" dirty="0">
                <a:solidFill>
                  <a:srgbClr val="010000"/>
                </a:solidFill>
                <a:latin typeface="Helvetica" charset="0"/>
              </a:rPr>
              <a:t>my-</a:t>
            </a:r>
            <a:r>
              <a:rPr lang="en-US" dirty="0" err="1">
                <a:solidFill>
                  <a:srgbClr val="010000"/>
                </a:solidFill>
                <a:latin typeface="Helvetica" charset="0"/>
              </a:rPr>
              <a:t>hadoop</a:t>
            </a:r>
            <a:r>
              <a:rPr lang="en-US" dirty="0">
                <a:solidFill>
                  <a:srgbClr val="010000"/>
                </a:solidFill>
                <a:latin typeface="Helvetica" charset="0"/>
              </a:rPr>
              <a:t>-app</a:t>
            </a:r>
            <a:endParaRPr lang="en-US" dirty="0">
              <a:solidFill>
                <a:srgbClr val="010000"/>
              </a:solidFill>
              <a:effectLst/>
              <a:latin typeface="Helvetica" charset="0"/>
            </a:endParaRPr>
          </a:p>
        </p:txBody>
      </p:sp>
      <p:pic>
        <p:nvPicPr>
          <p:cNvPr id="30" name="Picture 29"/>
          <p:cNvPicPr>
            <a:picLocks noChangeAspect="1"/>
          </p:cNvPicPr>
          <p:nvPr/>
        </p:nvPicPr>
        <p:blipFill>
          <a:blip r:embed="rId5"/>
          <a:stretch>
            <a:fillRect/>
          </a:stretch>
        </p:blipFill>
        <p:spPr>
          <a:xfrm>
            <a:off x="775728" y="1994565"/>
            <a:ext cx="1175385" cy="1036158"/>
          </a:xfrm>
          <a:prstGeom prst="rect">
            <a:avLst/>
          </a:prstGeom>
        </p:spPr>
      </p:pic>
      <p:sp>
        <p:nvSpPr>
          <p:cNvPr id="31" name="TextBox 30"/>
          <p:cNvSpPr txBox="1"/>
          <p:nvPr/>
        </p:nvSpPr>
        <p:spPr>
          <a:xfrm>
            <a:off x="1097280" y="2191188"/>
            <a:ext cx="763793" cy="369332"/>
          </a:xfrm>
          <a:prstGeom prst="rect">
            <a:avLst/>
          </a:prstGeom>
          <a:noFill/>
        </p:spPr>
        <p:txBody>
          <a:bodyPr wrap="square" rtlCol="0">
            <a:spAutoFit/>
          </a:bodyPr>
          <a:lstStyle/>
          <a:p>
            <a:r>
              <a:rPr lang="en-US" dirty="0" smtClean="0">
                <a:solidFill>
                  <a:schemeClr val="bg1"/>
                </a:solidFill>
              </a:rPr>
              <a:t>Client</a:t>
            </a:r>
            <a:endParaRPr lang="en-US" dirty="0">
              <a:solidFill>
                <a:schemeClr val="bg1"/>
              </a:solidFill>
            </a:endParaRPr>
          </a:p>
        </p:txBody>
      </p:sp>
      <p:cxnSp>
        <p:nvCxnSpPr>
          <p:cNvPr id="32" name="Straight Arrow Connector 31"/>
          <p:cNvCxnSpPr>
            <a:endCxn id="7" idx="0"/>
          </p:cNvCxnSpPr>
          <p:nvPr/>
        </p:nvCxnSpPr>
        <p:spPr>
          <a:xfrm>
            <a:off x="1296296" y="3061018"/>
            <a:ext cx="1" cy="6396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2223208" y="4534802"/>
            <a:ext cx="2206029" cy="67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4439995" y="4496112"/>
            <a:ext cx="2345167" cy="46196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smtClean="0">
                <a:solidFill>
                  <a:schemeClr val="tx1"/>
                </a:solidFill>
              </a:rPr>
              <a:t>Application</a:t>
            </a:r>
          </a:p>
          <a:p>
            <a:pPr algn="ctr"/>
            <a:r>
              <a:rPr lang="en-US" sz="1400" dirty="0" smtClean="0">
                <a:solidFill>
                  <a:schemeClr val="tx1"/>
                </a:solidFill>
              </a:rPr>
              <a:t> Master</a:t>
            </a:r>
            <a:endParaRPr lang="en-US" sz="1400" dirty="0">
              <a:solidFill>
                <a:schemeClr val="tx1"/>
              </a:solidFill>
            </a:endParaRPr>
          </a:p>
        </p:txBody>
      </p:sp>
      <p:sp>
        <p:nvSpPr>
          <p:cNvPr id="35" name="Rectangle 34"/>
          <p:cNvSpPr/>
          <p:nvPr/>
        </p:nvSpPr>
        <p:spPr>
          <a:xfrm>
            <a:off x="2728464" y="4722391"/>
            <a:ext cx="1617625" cy="46466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solidFill>
                  <a:schemeClr val="tx1"/>
                </a:solidFill>
              </a:rPr>
              <a:t>“Here are the containers”</a:t>
            </a:r>
            <a:endParaRPr lang="en-US" sz="1200" dirty="0">
              <a:solidFill>
                <a:schemeClr val="tx1"/>
              </a:solidFill>
            </a:endParaRPr>
          </a:p>
        </p:txBody>
      </p:sp>
      <p:cxnSp>
        <p:nvCxnSpPr>
          <p:cNvPr id="36" name="Straight Arrow Connector 35"/>
          <p:cNvCxnSpPr/>
          <p:nvPr/>
        </p:nvCxnSpPr>
        <p:spPr>
          <a:xfrm flipV="1">
            <a:off x="3163198" y="2560519"/>
            <a:ext cx="726143" cy="216187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3910856" y="2257168"/>
            <a:ext cx="1209786" cy="46196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400" dirty="0">
              <a:solidFill>
                <a:schemeClr val="tx1"/>
              </a:solidFill>
            </a:endParaRPr>
          </a:p>
        </p:txBody>
      </p:sp>
      <p:sp>
        <p:nvSpPr>
          <p:cNvPr id="40" name="Rectangle 39"/>
          <p:cNvSpPr/>
          <p:nvPr/>
        </p:nvSpPr>
        <p:spPr>
          <a:xfrm>
            <a:off x="3957750" y="3303897"/>
            <a:ext cx="1209786" cy="46196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400" dirty="0">
              <a:solidFill>
                <a:schemeClr val="tx1"/>
              </a:solidFill>
            </a:endParaRPr>
          </a:p>
        </p:txBody>
      </p:sp>
      <p:cxnSp>
        <p:nvCxnSpPr>
          <p:cNvPr id="41" name="Straight Arrow Connector 40"/>
          <p:cNvCxnSpPr>
            <a:endCxn id="40" idx="1"/>
          </p:cNvCxnSpPr>
          <p:nvPr/>
        </p:nvCxnSpPr>
        <p:spPr>
          <a:xfrm flipV="1">
            <a:off x="3384007" y="3534878"/>
            <a:ext cx="573743" cy="126626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21002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7C6A67F-954C-422D-9DC5-5D9FC15A46A9}" type="slidenum">
              <a:rPr lang="en-US" smtClean="0"/>
              <a:pPr/>
              <a:t>34</a:t>
            </a:fld>
            <a:endParaRPr lang="en-US"/>
          </a:p>
        </p:txBody>
      </p:sp>
      <p:sp>
        <p:nvSpPr>
          <p:cNvPr id="4" name="Title 1"/>
          <p:cNvSpPr txBox="1">
            <a:spLocks/>
          </p:cNvSpPr>
          <p:nvPr/>
        </p:nvSpPr>
        <p:spPr>
          <a:xfrm>
            <a:off x="838200" y="365127"/>
            <a:ext cx="10515600" cy="1325563"/>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smtClean="0"/>
              <a:t>Running an Application on YARN (5)</a:t>
            </a:r>
            <a:br>
              <a:rPr lang="en-US" dirty="0" smtClean="0"/>
            </a:br>
            <a:endParaRPr lang="en-US" dirty="0"/>
          </a:p>
        </p:txBody>
      </p:sp>
      <p:sp>
        <p:nvSpPr>
          <p:cNvPr id="5" name="Rounded Rectangle 4"/>
          <p:cNvSpPr/>
          <p:nvPr/>
        </p:nvSpPr>
        <p:spPr>
          <a:xfrm>
            <a:off x="602428" y="3700631"/>
            <a:ext cx="1387737" cy="1108037"/>
          </a:xfrm>
          <a:prstGeom prst="round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Resource Manager</a:t>
            </a:r>
            <a:endParaRPr lang="en-US" dirty="0"/>
          </a:p>
        </p:txBody>
      </p:sp>
      <p:sp>
        <p:nvSpPr>
          <p:cNvPr id="6" name="Rounded Rectangle 5"/>
          <p:cNvSpPr/>
          <p:nvPr/>
        </p:nvSpPr>
        <p:spPr>
          <a:xfrm>
            <a:off x="9726708" y="3816739"/>
            <a:ext cx="1387737" cy="1108037"/>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Name Node</a:t>
            </a:r>
            <a:endParaRPr lang="en-US" dirty="0"/>
          </a:p>
        </p:txBody>
      </p:sp>
      <p:cxnSp>
        <p:nvCxnSpPr>
          <p:cNvPr id="7" name="Straight Connector 6"/>
          <p:cNvCxnSpPr/>
          <p:nvPr/>
        </p:nvCxnSpPr>
        <p:spPr>
          <a:xfrm>
            <a:off x="2689412" y="2226833"/>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2700169" y="2243130"/>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2689412" y="3417506"/>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2710927" y="4611445"/>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710927" y="5787614"/>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p:cNvSpPr/>
          <p:nvPr/>
        </p:nvSpPr>
        <p:spPr>
          <a:xfrm>
            <a:off x="3625327" y="1904104"/>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r>
              <a:rPr lang="en-US" dirty="0" smtClean="0">
                <a:solidFill>
                  <a:schemeClr val="tx1"/>
                </a:solidFill>
              </a:rPr>
              <a:t> </a:t>
            </a:r>
          </a:p>
          <a:p>
            <a:endParaRPr lang="en-US" dirty="0">
              <a:solidFill>
                <a:schemeClr val="tx1"/>
              </a:solidFill>
            </a:endParaRPr>
          </a:p>
          <a:p>
            <a:r>
              <a:rPr lang="en-US" dirty="0" smtClean="0">
                <a:solidFill>
                  <a:schemeClr val="tx1"/>
                </a:solidFill>
              </a:rPr>
              <a:t>             </a:t>
            </a:r>
            <a:endParaRPr lang="en-US" dirty="0">
              <a:solidFill>
                <a:schemeClr val="tx1"/>
              </a:solidFill>
            </a:endParaRPr>
          </a:p>
        </p:txBody>
      </p:sp>
      <p:pic>
        <p:nvPicPr>
          <p:cNvPr id="13" name="Picture 12"/>
          <p:cNvPicPr>
            <a:picLocks noChangeAspect="1"/>
          </p:cNvPicPr>
          <p:nvPr/>
        </p:nvPicPr>
        <p:blipFill>
          <a:blip r:embed="rId3"/>
          <a:stretch>
            <a:fillRect/>
          </a:stretch>
        </p:blipFill>
        <p:spPr>
          <a:xfrm>
            <a:off x="6884895" y="1985817"/>
            <a:ext cx="881230" cy="881230"/>
          </a:xfrm>
          <a:prstGeom prst="rect">
            <a:avLst/>
          </a:prstGeom>
        </p:spPr>
      </p:pic>
      <p:sp>
        <p:nvSpPr>
          <p:cNvPr id="14" name="Rounded Rectangle 13"/>
          <p:cNvSpPr/>
          <p:nvPr/>
        </p:nvSpPr>
        <p:spPr>
          <a:xfrm>
            <a:off x="3603812" y="2954981"/>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smtClean="0">
              <a:solidFill>
                <a:schemeClr val="tx1"/>
              </a:solidFill>
            </a:endParaRPr>
          </a:p>
          <a:p>
            <a:endParaRPr lang="en-US" dirty="0">
              <a:solidFill>
                <a:schemeClr val="tx1"/>
              </a:solidFill>
            </a:endParaRPr>
          </a:p>
          <a:p>
            <a:r>
              <a:rPr lang="en-US" dirty="0" smtClean="0">
                <a:solidFill>
                  <a:schemeClr val="tx1"/>
                </a:solidFill>
              </a:rPr>
              <a:t>              </a:t>
            </a:r>
            <a:endParaRPr lang="en-US" dirty="0">
              <a:solidFill>
                <a:schemeClr val="tx1"/>
              </a:solidFill>
            </a:endParaRPr>
          </a:p>
        </p:txBody>
      </p:sp>
      <p:sp>
        <p:nvSpPr>
          <p:cNvPr id="15" name="Rounded Rectangle 14"/>
          <p:cNvSpPr/>
          <p:nvPr/>
        </p:nvSpPr>
        <p:spPr>
          <a:xfrm>
            <a:off x="3603812" y="4057721"/>
            <a:ext cx="3625327" cy="99478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a:solidFill>
                <a:schemeClr val="tx1"/>
              </a:solidFill>
            </a:endParaRPr>
          </a:p>
          <a:p>
            <a:r>
              <a:rPr lang="en-US" dirty="0" smtClean="0"/>
              <a:t> </a:t>
            </a:r>
          </a:p>
          <a:p>
            <a:r>
              <a:rPr lang="en-US" dirty="0" smtClean="0"/>
              <a:t>               </a:t>
            </a:r>
            <a:endParaRPr lang="en-US" dirty="0"/>
          </a:p>
        </p:txBody>
      </p:sp>
      <p:sp>
        <p:nvSpPr>
          <p:cNvPr id="16" name="Rounded Rectangle 15"/>
          <p:cNvSpPr/>
          <p:nvPr/>
        </p:nvSpPr>
        <p:spPr>
          <a:xfrm>
            <a:off x="3625327" y="5273122"/>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smtClean="0">
              <a:solidFill>
                <a:schemeClr val="tx1"/>
              </a:solidFill>
            </a:endParaRPr>
          </a:p>
          <a:p>
            <a:endParaRPr lang="en-US" dirty="0">
              <a:solidFill>
                <a:schemeClr val="tx1"/>
              </a:solidFill>
            </a:endParaRPr>
          </a:p>
          <a:p>
            <a:r>
              <a:rPr lang="en-US" dirty="0" smtClean="0">
                <a:solidFill>
                  <a:schemeClr val="tx1"/>
                </a:solidFill>
              </a:rPr>
              <a:t>             </a:t>
            </a:r>
            <a:endParaRPr lang="en-US" dirty="0">
              <a:solidFill>
                <a:schemeClr val="tx1"/>
              </a:solidFill>
            </a:endParaRPr>
          </a:p>
        </p:txBody>
      </p:sp>
      <p:pic>
        <p:nvPicPr>
          <p:cNvPr id="17" name="Picture 16"/>
          <p:cNvPicPr>
            <a:picLocks noChangeAspect="1"/>
          </p:cNvPicPr>
          <p:nvPr/>
        </p:nvPicPr>
        <p:blipFill>
          <a:blip r:embed="rId3"/>
          <a:stretch>
            <a:fillRect/>
          </a:stretch>
        </p:blipFill>
        <p:spPr>
          <a:xfrm>
            <a:off x="6884895" y="2955878"/>
            <a:ext cx="881230" cy="881230"/>
          </a:xfrm>
          <a:prstGeom prst="rect">
            <a:avLst/>
          </a:prstGeom>
        </p:spPr>
      </p:pic>
      <p:pic>
        <p:nvPicPr>
          <p:cNvPr id="18" name="Picture 17"/>
          <p:cNvPicPr>
            <a:picLocks noChangeAspect="1"/>
          </p:cNvPicPr>
          <p:nvPr/>
        </p:nvPicPr>
        <p:blipFill>
          <a:blip r:embed="rId3"/>
          <a:stretch>
            <a:fillRect/>
          </a:stretch>
        </p:blipFill>
        <p:spPr>
          <a:xfrm>
            <a:off x="6884895" y="4220169"/>
            <a:ext cx="881230" cy="881230"/>
          </a:xfrm>
          <a:prstGeom prst="rect">
            <a:avLst/>
          </a:prstGeom>
        </p:spPr>
      </p:pic>
      <p:pic>
        <p:nvPicPr>
          <p:cNvPr id="19" name="Picture 18"/>
          <p:cNvPicPr>
            <a:picLocks noChangeAspect="1"/>
          </p:cNvPicPr>
          <p:nvPr/>
        </p:nvPicPr>
        <p:blipFill>
          <a:blip r:embed="rId3"/>
          <a:stretch>
            <a:fillRect/>
          </a:stretch>
        </p:blipFill>
        <p:spPr>
          <a:xfrm>
            <a:off x="6884895" y="5346999"/>
            <a:ext cx="881230" cy="881230"/>
          </a:xfrm>
          <a:prstGeom prst="rect">
            <a:avLst/>
          </a:prstGeom>
        </p:spPr>
      </p:pic>
      <p:cxnSp>
        <p:nvCxnSpPr>
          <p:cNvPr id="20" name="Straight Connector 19"/>
          <p:cNvCxnSpPr/>
          <p:nvPr/>
        </p:nvCxnSpPr>
        <p:spPr>
          <a:xfrm>
            <a:off x="8741037" y="2191188"/>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a:off x="7530353" y="2212650"/>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7530353" y="3353362"/>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7541111" y="4548235"/>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7530353" y="5806425"/>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2017058" y="4353261"/>
            <a:ext cx="67235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a:endCxn id="11" idx="1"/>
          </p:cNvCxnSpPr>
          <p:nvPr/>
        </p:nvCxnSpPr>
        <p:spPr>
          <a:xfrm>
            <a:off x="8751796" y="4370757"/>
            <a:ext cx="974912" cy="1"/>
          </a:xfrm>
          <a:prstGeom prst="line">
            <a:avLst/>
          </a:prstGeom>
        </p:spPr>
        <p:style>
          <a:lnRef idx="1">
            <a:schemeClr val="accent1"/>
          </a:lnRef>
          <a:fillRef idx="0">
            <a:schemeClr val="accent1"/>
          </a:fillRef>
          <a:effectRef idx="0">
            <a:schemeClr val="accent1"/>
          </a:effectRef>
          <a:fontRef idx="minor">
            <a:schemeClr val="tx1"/>
          </a:fontRef>
        </p:style>
      </p:cxnSp>
      <p:pic>
        <p:nvPicPr>
          <p:cNvPr id="27" name="Picture 26"/>
          <p:cNvPicPr>
            <a:picLocks noChangeAspect="1"/>
          </p:cNvPicPr>
          <p:nvPr/>
        </p:nvPicPr>
        <p:blipFill>
          <a:blip r:embed="rId4"/>
          <a:stretch>
            <a:fillRect/>
          </a:stretch>
        </p:blipFill>
        <p:spPr>
          <a:xfrm>
            <a:off x="10724929" y="3871456"/>
            <a:ext cx="641423" cy="1061666"/>
          </a:xfrm>
          <a:prstGeom prst="rect">
            <a:avLst/>
          </a:prstGeom>
        </p:spPr>
      </p:pic>
      <p:pic>
        <p:nvPicPr>
          <p:cNvPr id="28" name="Picture 27"/>
          <p:cNvPicPr>
            <a:picLocks noChangeAspect="1"/>
          </p:cNvPicPr>
          <p:nvPr/>
        </p:nvPicPr>
        <p:blipFill>
          <a:blip r:embed="rId4"/>
          <a:stretch>
            <a:fillRect/>
          </a:stretch>
        </p:blipFill>
        <p:spPr>
          <a:xfrm>
            <a:off x="1591235" y="3799243"/>
            <a:ext cx="685052" cy="1133879"/>
          </a:xfrm>
          <a:prstGeom prst="rect">
            <a:avLst/>
          </a:prstGeom>
        </p:spPr>
      </p:pic>
      <p:sp>
        <p:nvSpPr>
          <p:cNvPr id="29" name="Rectangle 28"/>
          <p:cNvSpPr/>
          <p:nvPr/>
        </p:nvSpPr>
        <p:spPr>
          <a:xfrm>
            <a:off x="594808" y="1268040"/>
            <a:ext cx="1992853" cy="369332"/>
          </a:xfrm>
          <a:prstGeom prst="rect">
            <a:avLst/>
          </a:prstGeom>
        </p:spPr>
        <p:txBody>
          <a:bodyPr wrap="none">
            <a:spAutoFit/>
          </a:bodyPr>
          <a:lstStyle/>
          <a:p>
            <a:r>
              <a:rPr lang="en-US" dirty="0">
                <a:solidFill>
                  <a:srgbClr val="919191"/>
                </a:solidFill>
                <a:latin typeface="Helvetica" charset="0"/>
              </a:rPr>
              <a:t>$ </a:t>
            </a:r>
            <a:r>
              <a:rPr lang="en-US" dirty="0">
                <a:solidFill>
                  <a:srgbClr val="010000"/>
                </a:solidFill>
                <a:latin typeface="Helvetica" charset="0"/>
              </a:rPr>
              <a:t>my-</a:t>
            </a:r>
            <a:r>
              <a:rPr lang="en-US" dirty="0" err="1">
                <a:solidFill>
                  <a:srgbClr val="010000"/>
                </a:solidFill>
                <a:latin typeface="Helvetica" charset="0"/>
              </a:rPr>
              <a:t>hadoop</a:t>
            </a:r>
            <a:r>
              <a:rPr lang="en-US" dirty="0">
                <a:solidFill>
                  <a:srgbClr val="010000"/>
                </a:solidFill>
                <a:latin typeface="Helvetica" charset="0"/>
              </a:rPr>
              <a:t>-app</a:t>
            </a:r>
            <a:endParaRPr lang="en-US" dirty="0">
              <a:solidFill>
                <a:srgbClr val="010000"/>
              </a:solidFill>
              <a:effectLst/>
              <a:latin typeface="Helvetica" charset="0"/>
            </a:endParaRPr>
          </a:p>
        </p:txBody>
      </p:sp>
      <p:pic>
        <p:nvPicPr>
          <p:cNvPr id="30" name="Picture 29"/>
          <p:cNvPicPr>
            <a:picLocks noChangeAspect="1"/>
          </p:cNvPicPr>
          <p:nvPr/>
        </p:nvPicPr>
        <p:blipFill>
          <a:blip r:embed="rId5"/>
          <a:stretch>
            <a:fillRect/>
          </a:stretch>
        </p:blipFill>
        <p:spPr>
          <a:xfrm>
            <a:off x="775728" y="1994565"/>
            <a:ext cx="1175385" cy="1036158"/>
          </a:xfrm>
          <a:prstGeom prst="rect">
            <a:avLst/>
          </a:prstGeom>
        </p:spPr>
      </p:pic>
      <p:sp>
        <p:nvSpPr>
          <p:cNvPr id="31" name="TextBox 30"/>
          <p:cNvSpPr txBox="1"/>
          <p:nvPr/>
        </p:nvSpPr>
        <p:spPr>
          <a:xfrm>
            <a:off x="1097280" y="2191188"/>
            <a:ext cx="763793" cy="369332"/>
          </a:xfrm>
          <a:prstGeom prst="rect">
            <a:avLst/>
          </a:prstGeom>
          <a:noFill/>
        </p:spPr>
        <p:txBody>
          <a:bodyPr wrap="square" rtlCol="0">
            <a:spAutoFit/>
          </a:bodyPr>
          <a:lstStyle/>
          <a:p>
            <a:r>
              <a:rPr lang="en-US" dirty="0" smtClean="0">
                <a:solidFill>
                  <a:schemeClr val="bg1"/>
                </a:solidFill>
              </a:rPr>
              <a:t>Client</a:t>
            </a:r>
            <a:endParaRPr lang="en-US" dirty="0">
              <a:solidFill>
                <a:schemeClr val="bg1"/>
              </a:solidFill>
            </a:endParaRPr>
          </a:p>
        </p:txBody>
      </p:sp>
      <p:cxnSp>
        <p:nvCxnSpPr>
          <p:cNvPr id="32" name="Straight Arrow Connector 31"/>
          <p:cNvCxnSpPr>
            <a:endCxn id="9" idx="0"/>
          </p:cNvCxnSpPr>
          <p:nvPr/>
        </p:nvCxnSpPr>
        <p:spPr>
          <a:xfrm>
            <a:off x="1296296" y="3061018"/>
            <a:ext cx="1" cy="6396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2223208" y="4534802"/>
            <a:ext cx="2206029" cy="67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4439995" y="4496112"/>
            <a:ext cx="2345167" cy="46196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smtClean="0">
                <a:solidFill>
                  <a:schemeClr val="tx1"/>
                </a:solidFill>
              </a:rPr>
              <a:t>Application</a:t>
            </a:r>
          </a:p>
          <a:p>
            <a:pPr algn="ctr"/>
            <a:r>
              <a:rPr lang="en-US" sz="1400" dirty="0" smtClean="0">
                <a:solidFill>
                  <a:schemeClr val="tx1"/>
                </a:solidFill>
              </a:rPr>
              <a:t> Master</a:t>
            </a:r>
            <a:endParaRPr lang="en-US" sz="1400" dirty="0">
              <a:solidFill>
                <a:schemeClr val="tx1"/>
              </a:solidFill>
            </a:endParaRPr>
          </a:p>
        </p:txBody>
      </p:sp>
      <p:sp>
        <p:nvSpPr>
          <p:cNvPr id="37" name="Rectangle 36"/>
          <p:cNvSpPr/>
          <p:nvPr/>
        </p:nvSpPr>
        <p:spPr>
          <a:xfrm>
            <a:off x="3910856" y="2257168"/>
            <a:ext cx="1209786" cy="46196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smtClean="0">
                <a:solidFill>
                  <a:schemeClr val="tx1"/>
                </a:solidFill>
              </a:rPr>
              <a:t>Task</a:t>
            </a:r>
            <a:endParaRPr lang="en-US" sz="1400" dirty="0">
              <a:solidFill>
                <a:schemeClr val="tx1"/>
              </a:solidFill>
            </a:endParaRPr>
          </a:p>
        </p:txBody>
      </p:sp>
      <p:sp>
        <p:nvSpPr>
          <p:cNvPr id="38" name="Rectangle 37"/>
          <p:cNvSpPr/>
          <p:nvPr/>
        </p:nvSpPr>
        <p:spPr>
          <a:xfrm>
            <a:off x="3957750" y="3303897"/>
            <a:ext cx="1209786" cy="46196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smtClean="0">
                <a:solidFill>
                  <a:schemeClr val="tx1"/>
                </a:solidFill>
              </a:rPr>
              <a:t>Task</a:t>
            </a:r>
            <a:endParaRPr lang="en-US" sz="1400" dirty="0">
              <a:solidFill>
                <a:schemeClr val="tx1"/>
              </a:solidFill>
            </a:endParaRPr>
          </a:p>
        </p:txBody>
      </p:sp>
      <p:cxnSp>
        <p:nvCxnSpPr>
          <p:cNvPr id="40" name="Straight Arrow Connector 39"/>
          <p:cNvCxnSpPr/>
          <p:nvPr/>
        </p:nvCxnSpPr>
        <p:spPr>
          <a:xfrm flipH="1" flipV="1">
            <a:off x="4922518" y="2719129"/>
            <a:ext cx="613337" cy="172809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H="1" flipV="1">
            <a:off x="4689214" y="3765859"/>
            <a:ext cx="832260" cy="68136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47003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7C6A67F-954C-422D-9DC5-5D9FC15A46A9}" type="slidenum">
              <a:rPr lang="en-US" smtClean="0"/>
              <a:pPr/>
              <a:t>35</a:t>
            </a:fld>
            <a:endParaRPr lang="en-US"/>
          </a:p>
        </p:txBody>
      </p:sp>
      <p:sp>
        <p:nvSpPr>
          <p:cNvPr id="4" name="Title 1"/>
          <p:cNvSpPr txBox="1">
            <a:spLocks/>
          </p:cNvSpPr>
          <p:nvPr/>
        </p:nvSpPr>
        <p:spPr>
          <a:xfrm>
            <a:off x="838200" y="365127"/>
            <a:ext cx="10515600" cy="1325563"/>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smtClean="0"/>
              <a:t>Running an Application on YARN (5)</a:t>
            </a:r>
            <a:br>
              <a:rPr lang="en-US" dirty="0" smtClean="0"/>
            </a:br>
            <a:endParaRPr lang="en-US" dirty="0"/>
          </a:p>
        </p:txBody>
      </p:sp>
      <p:sp>
        <p:nvSpPr>
          <p:cNvPr id="5" name="Rounded Rectangle 4"/>
          <p:cNvSpPr/>
          <p:nvPr/>
        </p:nvSpPr>
        <p:spPr>
          <a:xfrm>
            <a:off x="602428" y="3700631"/>
            <a:ext cx="1387737" cy="1108037"/>
          </a:xfrm>
          <a:prstGeom prst="round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Resource Manager</a:t>
            </a:r>
            <a:endParaRPr lang="en-US" dirty="0"/>
          </a:p>
        </p:txBody>
      </p:sp>
      <p:sp>
        <p:nvSpPr>
          <p:cNvPr id="6" name="Rounded Rectangle 5"/>
          <p:cNvSpPr/>
          <p:nvPr/>
        </p:nvSpPr>
        <p:spPr>
          <a:xfrm>
            <a:off x="9726708" y="3816739"/>
            <a:ext cx="1387737" cy="1108037"/>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Name Node</a:t>
            </a:r>
            <a:endParaRPr lang="en-US" dirty="0"/>
          </a:p>
        </p:txBody>
      </p:sp>
      <p:cxnSp>
        <p:nvCxnSpPr>
          <p:cNvPr id="7" name="Straight Connector 6"/>
          <p:cNvCxnSpPr/>
          <p:nvPr/>
        </p:nvCxnSpPr>
        <p:spPr>
          <a:xfrm>
            <a:off x="2689412" y="2226833"/>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2700169" y="2243130"/>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2689412" y="3417506"/>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2710927" y="4611445"/>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710927" y="5787614"/>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p:cNvSpPr/>
          <p:nvPr/>
        </p:nvSpPr>
        <p:spPr>
          <a:xfrm>
            <a:off x="3625327" y="1904104"/>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r>
              <a:rPr lang="en-US" dirty="0" smtClean="0">
                <a:solidFill>
                  <a:schemeClr val="tx1"/>
                </a:solidFill>
              </a:rPr>
              <a:t> </a:t>
            </a:r>
          </a:p>
          <a:p>
            <a:endParaRPr lang="en-US" dirty="0">
              <a:solidFill>
                <a:schemeClr val="tx1"/>
              </a:solidFill>
            </a:endParaRPr>
          </a:p>
          <a:p>
            <a:r>
              <a:rPr lang="en-US" dirty="0" smtClean="0">
                <a:solidFill>
                  <a:schemeClr val="tx1"/>
                </a:solidFill>
              </a:rPr>
              <a:t>             </a:t>
            </a:r>
            <a:endParaRPr lang="en-US" dirty="0">
              <a:solidFill>
                <a:schemeClr val="tx1"/>
              </a:solidFill>
            </a:endParaRPr>
          </a:p>
        </p:txBody>
      </p:sp>
      <p:pic>
        <p:nvPicPr>
          <p:cNvPr id="13" name="Picture 12"/>
          <p:cNvPicPr>
            <a:picLocks noChangeAspect="1"/>
          </p:cNvPicPr>
          <p:nvPr/>
        </p:nvPicPr>
        <p:blipFill>
          <a:blip r:embed="rId3"/>
          <a:stretch>
            <a:fillRect/>
          </a:stretch>
        </p:blipFill>
        <p:spPr>
          <a:xfrm>
            <a:off x="6884895" y="1985817"/>
            <a:ext cx="881230" cy="881230"/>
          </a:xfrm>
          <a:prstGeom prst="rect">
            <a:avLst/>
          </a:prstGeom>
        </p:spPr>
      </p:pic>
      <p:sp>
        <p:nvSpPr>
          <p:cNvPr id="14" name="Rounded Rectangle 13"/>
          <p:cNvSpPr/>
          <p:nvPr/>
        </p:nvSpPr>
        <p:spPr>
          <a:xfrm>
            <a:off x="3603812" y="2954981"/>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smtClean="0">
              <a:solidFill>
                <a:schemeClr val="tx1"/>
              </a:solidFill>
            </a:endParaRPr>
          </a:p>
          <a:p>
            <a:endParaRPr lang="en-US" dirty="0">
              <a:solidFill>
                <a:schemeClr val="tx1"/>
              </a:solidFill>
            </a:endParaRPr>
          </a:p>
          <a:p>
            <a:r>
              <a:rPr lang="en-US" dirty="0" smtClean="0">
                <a:solidFill>
                  <a:schemeClr val="tx1"/>
                </a:solidFill>
              </a:rPr>
              <a:t>              </a:t>
            </a:r>
            <a:endParaRPr lang="en-US" dirty="0">
              <a:solidFill>
                <a:schemeClr val="tx1"/>
              </a:solidFill>
            </a:endParaRPr>
          </a:p>
        </p:txBody>
      </p:sp>
      <p:sp>
        <p:nvSpPr>
          <p:cNvPr id="15" name="Rounded Rectangle 14"/>
          <p:cNvSpPr/>
          <p:nvPr/>
        </p:nvSpPr>
        <p:spPr>
          <a:xfrm>
            <a:off x="3603812" y="4057721"/>
            <a:ext cx="3625327" cy="99478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a:solidFill>
                <a:schemeClr val="tx1"/>
              </a:solidFill>
            </a:endParaRPr>
          </a:p>
          <a:p>
            <a:r>
              <a:rPr lang="en-US" dirty="0" smtClean="0"/>
              <a:t> </a:t>
            </a:r>
          </a:p>
          <a:p>
            <a:r>
              <a:rPr lang="en-US" dirty="0" smtClean="0"/>
              <a:t>               </a:t>
            </a:r>
            <a:endParaRPr lang="en-US" dirty="0"/>
          </a:p>
        </p:txBody>
      </p:sp>
      <p:sp>
        <p:nvSpPr>
          <p:cNvPr id="16" name="Rounded Rectangle 15"/>
          <p:cNvSpPr/>
          <p:nvPr/>
        </p:nvSpPr>
        <p:spPr>
          <a:xfrm>
            <a:off x="3625327" y="5273122"/>
            <a:ext cx="3603812" cy="882127"/>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Node Manager                </a:t>
            </a:r>
            <a:r>
              <a:rPr lang="en-US" dirty="0" err="1" smtClean="0">
                <a:solidFill>
                  <a:schemeClr val="tx1"/>
                </a:solidFill>
              </a:rPr>
              <a:t>DataNode</a:t>
            </a:r>
            <a:endParaRPr lang="en-US" dirty="0" smtClean="0">
              <a:solidFill>
                <a:schemeClr val="tx1"/>
              </a:solidFill>
            </a:endParaRPr>
          </a:p>
          <a:p>
            <a:endParaRPr lang="en-US" dirty="0">
              <a:solidFill>
                <a:schemeClr val="tx1"/>
              </a:solidFill>
            </a:endParaRPr>
          </a:p>
          <a:p>
            <a:r>
              <a:rPr lang="en-US" dirty="0" smtClean="0">
                <a:solidFill>
                  <a:schemeClr val="tx1"/>
                </a:solidFill>
              </a:rPr>
              <a:t>             </a:t>
            </a:r>
            <a:endParaRPr lang="en-US" dirty="0">
              <a:solidFill>
                <a:schemeClr val="tx1"/>
              </a:solidFill>
            </a:endParaRPr>
          </a:p>
        </p:txBody>
      </p:sp>
      <p:pic>
        <p:nvPicPr>
          <p:cNvPr id="17" name="Picture 16"/>
          <p:cNvPicPr>
            <a:picLocks noChangeAspect="1"/>
          </p:cNvPicPr>
          <p:nvPr/>
        </p:nvPicPr>
        <p:blipFill>
          <a:blip r:embed="rId3"/>
          <a:stretch>
            <a:fillRect/>
          </a:stretch>
        </p:blipFill>
        <p:spPr>
          <a:xfrm>
            <a:off x="6884895" y="2955878"/>
            <a:ext cx="881230" cy="881230"/>
          </a:xfrm>
          <a:prstGeom prst="rect">
            <a:avLst/>
          </a:prstGeom>
        </p:spPr>
      </p:pic>
      <p:pic>
        <p:nvPicPr>
          <p:cNvPr id="18" name="Picture 17"/>
          <p:cNvPicPr>
            <a:picLocks noChangeAspect="1"/>
          </p:cNvPicPr>
          <p:nvPr/>
        </p:nvPicPr>
        <p:blipFill>
          <a:blip r:embed="rId3"/>
          <a:stretch>
            <a:fillRect/>
          </a:stretch>
        </p:blipFill>
        <p:spPr>
          <a:xfrm>
            <a:off x="6884895" y="4220169"/>
            <a:ext cx="881230" cy="881230"/>
          </a:xfrm>
          <a:prstGeom prst="rect">
            <a:avLst/>
          </a:prstGeom>
        </p:spPr>
      </p:pic>
      <p:pic>
        <p:nvPicPr>
          <p:cNvPr id="19" name="Picture 18"/>
          <p:cNvPicPr>
            <a:picLocks noChangeAspect="1"/>
          </p:cNvPicPr>
          <p:nvPr/>
        </p:nvPicPr>
        <p:blipFill>
          <a:blip r:embed="rId3"/>
          <a:stretch>
            <a:fillRect/>
          </a:stretch>
        </p:blipFill>
        <p:spPr>
          <a:xfrm>
            <a:off x="6884895" y="5346999"/>
            <a:ext cx="881230" cy="881230"/>
          </a:xfrm>
          <a:prstGeom prst="rect">
            <a:avLst/>
          </a:prstGeom>
        </p:spPr>
      </p:pic>
      <p:cxnSp>
        <p:nvCxnSpPr>
          <p:cNvPr id="20" name="Straight Connector 19"/>
          <p:cNvCxnSpPr/>
          <p:nvPr/>
        </p:nvCxnSpPr>
        <p:spPr>
          <a:xfrm>
            <a:off x="8741037" y="2191188"/>
            <a:ext cx="21515" cy="35607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a:off x="7530353" y="2212650"/>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7530353" y="3353362"/>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7541111" y="4548235"/>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7530353" y="5806425"/>
            <a:ext cx="1221441" cy="14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2017058" y="4353261"/>
            <a:ext cx="67235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a:endCxn id="13" idx="1"/>
          </p:cNvCxnSpPr>
          <p:nvPr/>
        </p:nvCxnSpPr>
        <p:spPr>
          <a:xfrm>
            <a:off x="8751796" y="4370757"/>
            <a:ext cx="974912" cy="1"/>
          </a:xfrm>
          <a:prstGeom prst="line">
            <a:avLst/>
          </a:prstGeom>
        </p:spPr>
        <p:style>
          <a:lnRef idx="1">
            <a:schemeClr val="accent1"/>
          </a:lnRef>
          <a:fillRef idx="0">
            <a:schemeClr val="accent1"/>
          </a:fillRef>
          <a:effectRef idx="0">
            <a:schemeClr val="accent1"/>
          </a:effectRef>
          <a:fontRef idx="minor">
            <a:schemeClr val="tx1"/>
          </a:fontRef>
        </p:style>
      </p:cxnSp>
      <p:pic>
        <p:nvPicPr>
          <p:cNvPr id="27" name="Picture 26"/>
          <p:cNvPicPr>
            <a:picLocks noChangeAspect="1"/>
          </p:cNvPicPr>
          <p:nvPr/>
        </p:nvPicPr>
        <p:blipFill>
          <a:blip r:embed="rId4"/>
          <a:stretch>
            <a:fillRect/>
          </a:stretch>
        </p:blipFill>
        <p:spPr>
          <a:xfrm>
            <a:off x="10724929" y="3871456"/>
            <a:ext cx="641423" cy="1061666"/>
          </a:xfrm>
          <a:prstGeom prst="rect">
            <a:avLst/>
          </a:prstGeom>
        </p:spPr>
      </p:pic>
      <p:pic>
        <p:nvPicPr>
          <p:cNvPr id="28" name="Picture 27"/>
          <p:cNvPicPr>
            <a:picLocks noChangeAspect="1"/>
          </p:cNvPicPr>
          <p:nvPr/>
        </p:nvPicPr>
        <p:blipFill>
          <a:blip r:embed="rId4"/>
          <a:stretch>
            <a:fillRect/>
          </a:stretch>
        </p:blipFill>
        <p:spPr>
          <a:xfrm>
            <a:off x="1591235" y="3799243"/>
            <a:ext cx="685052" cy="1133879"/>
          </a:xfrm>
          <a:prstGeom prst="rect">
            <a:avLst/>
          </a:prstGeom>
        </p:spPr>
      </p:pic>
      <p:sp>
        <p:nvSpPr>
          <p:cNvPr id="29" name="Rectangle 28"/>
          <p:cNvSpPr/>
          <p:nvPr/>
        </p:nvSpPr>
        <p:spPr>
          <a:xfrm>
            <a:off x="594808" y="1268040"/>
            <a:ext cx="1992853" cy="369332"/>
          </a:xfrm>
          <a:prstGeom prst="rect">
            <a:avLst/>
          </a:prstGeom>
        </p:spPr>
        <p:txBody>
          <a:bodyPr wrap="none">
            <a:spAutoFit/>
          </a:bodyPr>
          <a:lstStyle/>
          <a:p>
            <a:r>
              <a:rPr lang="en-US" dirty="0">
                <a:solidFill>
                  <a:srgbClr val="919191"/>
                </a:solidFill>
                <a:latin typeface="Helvetica" charset="0"/>
              </a:rPr>
              <a:t>$ </a:t>
            </a:r>
            <a:r>
              <a:rPr lang="en-US" dirty="0">
                <a:solidFill>
                  <a:srgbClr val="010000"/>
                </a:solidFill>
                <a:latin typeface="Helvetica" charset="0"/>
              </a:rPr>
              <a:t>my-</a:t>
            </a:r>
            <a:r>
              <a:rPr lang="en-US" dirty="0" err="1">
                <a:solidFill>
                  <a:srgbClr val="010000"/>
                </a:solidFill>
                <a:latin typeface="Helvetica" charset="0"/>
              </a:rPr>
              <a:t>hadoop</a:t>
            </a:r>
            <a:r>
              <a:rPr lang="en-US" dirty="0">
                <a:solidFill>
                  <a:srgbClr val="010000"/>
                </a:solidFill>
                <a:latin typeface="Helvetica" charset="0"/>
              </a:rPr>
              <a:t>-app</a:t>
            </a:r>
            <a:endParaRPr lang="en-US" dirty="0">
              <a:solidFill>
                <a:srgbClr val="010000"/>
              </a:solidFill>
              <a:effectLst/>
              <a:latin typeface="Helvetica" charset="0"/>
            </a:endParaRPr>
          </a:p>
        </p:txBody>
      </p:sp>
      <p:pic>
        <p:nvPicPr>
          <p:cNvPr id="30" name="Picture 29"/>
          <p:cNvPicPr>
            <a:picLocks noChangeAspect="1"/>
          </p:cNvPicPr>
          <p:nvPr/>
        </p:nvPicPr>
        <p:blipFill>
          <a:blip r:embed="rId5"/>
          <a:stretch>
            <a:fillRect/>
          </a:stretch>
        </p:blipFill>
        <p:spPr>
          <a:xfrm>
            <a:off x="775728" y="1994565"/>
            <a:ext cx="1175385" cy="1036158"/>
          </a:xfrm>
          <a:prstGeom prst="rect">
            <a:avLst/>
          </a:prstGeom>
        </p:spPr>
      </p:pic>
      <p:sp>
        <p:nvSpPr>
          <p:cNvPr id="31" name="TextBox 30"/>
          <p:cNvSpPr txBox="1"/>
          <p:nvPr/>
        </p:nvSpPr>
        <p:spPr>
          <a:xfrm>
            <a:off x="1097280" y="2191188"/>
            <a:ext cx="763793" cy="369332"/>
          </a:xfrm>
          <a:prstGeom prst="rect">
            <a:avLst/>
          </a:prstGeom>
          <a:noFill/>
        </p:spPr>
        <p:txBody>
          <a:bodyPr wrap="square" rtlCol="0">
            <a:spAutoFit/>
          </a:bodyPr>
          <a:lstStyle/>
          <a:p>
            <a:r>
              <a:rPr lang="en-US" dirty="0" smtClean="0">
                <a:solidFill>
                  <a:schemeClr val="bg1"/>
                </a:solidFill>
              </a:rPr>
              <a:t>Client</a:t>
            </a:r>
            <a:endParaRPr lang="en-US" dirty="0">
              <a:solidFill>
                <a:schemeClr val="bg1"/>
              </a:solidFill>
            </a:endParaRPr>
          </a:p>
        </p:txBody>
      </p:sp>
      <p:cxnSp>
        <p:nvCxnSpPr>
          <p:cNvPr id="32" name="Straight Arrow Connector 31"/>
          <p:cNvCxnSpPr>
            <a:endCxn id="11" idx="0"/>
          </p:cNvCxnSpPr>
          <p:nvPr/>
        </p:nvCxnSpPr>
        <p:spPr>
          <a:xfrm>
            <a:off x="1296296" y="3061018"/>
            <a:ext cx="1" cy="6396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34" idx="1"/>
          </p:cNvCxnSpPr>
          <p:nvPr/>
        </p:nvCxnSpPr>
        <p:spPr>
          <a:xfrm flipH="1">
            <a:off x="2328185" y="4727093"/>
            <a:ext cx="2111810" cy="978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4439995" y="4496112"/>
            <a:ext cx="2345167" cy="46196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smtClean="0">
                <a:solidFill>
                  <a:schemeClr val="tx1"/>
                </a:solidFill>
              </a:rPr>
              <a:t>Application</a:t>
            </a:r>
          </a:p>
          <a:p>
            <a:pPr algn="ctr"/>
            <a:r>
              <a:rPr lang="en-US" sz="1400" dirty="0" smtClean="0">
                <a:solidFill>
                  <a:schemeClr val="tx1"/>
                </a:solidFill>
              </a:rPr>
              <a:t> Master</a:t>
            </a:r>
            <a:endParaRPr lang="en-US" sz="1400" dirty="0">
              <a:solidFill>
                <a:schemeClr val="tx1"/>
              </a:solidFill>
            </a:endParaRPr>
          </a:p>
        </p:txBody>
      </p:sp>
      <p:sp>
        <p:nvSpPr>
          <p:cNvPr id="43" name="Rectangle 42"/>
          <p:cNvSpPr/>
          <p:nvPr/>
        </p:nvSpPr>
        <p:spPr>
          <a:xfrm>
            <a:off x="2495774" y="4562418"/>
            <a:ext cx="1011219" cy="39565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a:t>
            </a:r>
            <a:r>
              <a:rPr lang="en-US" sz="1200" smtClean="0">
                <a:solidFill>
                  <a:schemeClr val="tx1"/>
                </a:solidFill>
              </a:rPr>
              <a:t>I’m Done!”</a:t>
            </a:r>
            <a:endParaRPr lang="en-US" sz="1200" dirty="0">
              <a:solidFill>
                <a:schemeClr val="tx1"/>
              </a:solidFill>
            </a:endParaRPr>
          </a:p>
        </p:txBody>
      </p:sp>
    </p:spTree>
    <p:extLst>
      <p:ext uri="{BB962C8B-B14F-4D97-AF65-F5344CB8AC3E}">
        <p14:creationId xmlns:p14="http://schemas.microsoft.com/office/powerpoint/2010/main" val="18757831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ResourceManager</a:t>
            </a:r>
            <a:r>
              <a:rPr lang="en-US" dirty="0" smtClean="0"/>
              <a:t> UI: Nodes</a:t>
            </a:r>
            <a:endParaRPr lang="en-US" dirty="0"/>
          </a:p>
        </p:txBody>
      </p:sp>
      <p:sp>
        <p:nvSpPr>
          <p:cNvPr id="3" name="Slide Number Placeholder 2"/>
          <p:cNvSpPr>
            <a:spLocks noGrp="1"/>
          </p:cNvSpPr>
          <p:nvPr>
            <p:ph type="sldNum" sz="quarter" idx="12"/>
          </p:nvPr>
        </p:nvSpPr>
        <p:spPr/>
        <p:txBody>
          <a:bodyPr/>
          <a:lstStyle/>
          <a:p>
            <a:fld id="{C7C6A67F-954C-422D-9DC5-5D9FC15A46A9}" type="slidenum">
              <a:rPr lang="en-US" smtClean="0"/>
              <a:pPr/>
              <a:t>36</a:t>
            </a:fld>
            <a:endParaRPr lang="en-US"/>
          </a:p>
        </p:txBody>
      </p:sp>
      <p:pic>
        <p:nvPicPr>
          <p:cNvPr id="4" name="Picture 3"/>
          <p:cNvPicPr>
            <a:picLocks noChangeAspect="1"/>
          </p:cNvPicPr>
          <p:nvPr/>
        </p:nvPicPr>
        <p:blipFill>
          <a:blip r:embed="rId3"/>
          <a:stretch>
            <a:fillRect/>
          </a:stretch>
        </p:blipFill>
        <p:spPr>
          <a:xfrm>
            <a:off x="710901" y="1690690"/>
            <a:ext cx="10642899" cy="3843104"/>
          </a:xfrm>
          <a:prstGeom prst="rect">
            <a:avLst/>
          </a:prstGeom>
        </p:spPr>
      </p:pic>
      <p:sp>
        <p:nvSpPr>
          <p:cNvPr id="6" name="Terminator 5"/>
          <p:cNvSpPr/>
          <p:nvPr/>
        </p:nvSpPr>
        <p:spPr>
          <a:xfrm>
            <a:off x="914400" y="2829261"/>
            <a:ext cx="559398" cy="150607"/>
          </a:xfrm>
          <a:prstGeom prst="flowChartTerminato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a:stCxn id="6" idx="3"/>
          </p:cNvCxnSpPr>
          <p:nvPr/>
        </p:nvCxnSpPr>
        <p:spPr>
          <a:xfrm>
            <a:off x="1473798" y="2904565"/>
            <a:ext cx="914400" cy="10865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3055172" y="5701553"/>
            <a:ext cx="1527586" cy="6547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Link to Node Manager UI</a:t>
            </a:r>
            <a:endParaRPr lang="en-US" dirty="0"/>
          </a:p>
        </p:txBody>
      </p:sp>
      <p:cxnSp>
        <p:nvCxnSpPr>
          <p:cNvPr id="10" name="Straight Arrow Connector 9"/>
          <p:cNvCxnSpPr/>
          <p:nvPr/>
        </p:nvCxnSpPr>
        <p:spPr>
          <a:xfrm flipV="1">
            <a:off x="4152452" y="5074413"/>
            <a:ext cx="796066" cy="6271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9961581" y="5533794"/>
            <a:ext cx="1613647" cy="923330"/>
          </a:xfrm>
          <a:prstGeom prst="rect">
            <a:avLst/>
          </a:prstGeom>
          <a:noFill/>
        </p:spPr>
        <p:txBody>
          <a:bodyPr wrap="square" rtlCol="0">
            <a:spAutoFit/>
          </a:bodyPr>
          <a:lstStyle/>
          <a:p>
            <a:r>
              <a:rPr lang="en-US" smtClean="0"/>
              <a:t>List of all nodes in the cluster</a:t>
            </a:r>
            <a:endParaRPr lang="en-US"/>
          </a:p>
        </p:txBody>
      </p:sp>
    </p:spTree>
    <p:extLst>
      <p:ext uri="{BB962C8B-B14F-4D97-AF65-F5344CB8AC3E}">
        <p14:creationId xmlns:p14="http://schemas.microsoft.com/office/powerpoint/2010/main" val="13155273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1608" y="57462"/>
            <a:ext cx="10515600" cy="1325563"/>
          </a:xfrm>
          <a:prstGeom prst="rect">
            <a:avLst/>
          </a:prstGeom>
        </p:spPr>
        <p:txBody>
          <a:bodyPr vert="horz" wrap="square" lIns="0" tIns="0" rIns="0" bIns="0" rtlCol="0">
            <a:spAutoFit/>
          </a:bodyPr>
          <a:lstStyle/>
          <a:p>
            <a:pPr marL="12700">
              <a:lnSpc>
                <a:spcPct val="100000"/>
              </a:lnSpc>
            </a:pPr>
            <a:r>
              <a:rPr spc="-35" dirty="0"/>
              <a:t>Pros </a:t>
            </a:r>
            <a:r>
              <a:rPr dirty="0"/>
              <a:t>&amp; </a:t>
            </a:r>
            <a:r>
              <a:rPr spc="-5" dirty="0"/>
              <a:t>Cons </a:t>
            </a:r>
            <a:r>
              <a:rPr dirty="0"/>
              <a:t>of</a:t>
            </a:r>
            <a:r>
              <a:rPr spc="5" dirty="0"/>
              <a:t> </a:t>
            </a:r>
            <a:r>
              <a:rPr spc="-5" dirty="0"/>
              <a:t>Hadoop</a:t>
            </a:r>
          </a:p>
        </p:txBody>
      </p:sp>
      <p:sp>
        <p:nvSpPr>
          <p:cNvPr id="3" name="object 3"/>
          <p:cNvSpPr txBox="1">
            <a:spLocks noGrp="1"/>
          </p:cNvSpPr>
          <p:nvPr>
            <p:ph sz="half" idx="2"/>
          </p:nvPr>
        </p:nvSpPr>
        <p:spPr>
          <a:xfrm>
            <a:off x="470897" y="1865346"/>
            <a:ext cx="6052485" cy="2803844"/>
          </a:xfrm>
          <a:prstGeom prst="rect">
            <a:avLst/>
          </a:prstGeom>
        </p:spPr>
        <p:txBody>
          <a:bodyPr vert="horz" wrap="square" lIns="0" tIns="0" rIns="0" bIns="0" rtlCol="0">
            <a:spAutoFit/>
          </a:bodyPr>
          <a:lstStyle/>
          <a:p>
            <a:pPr marL="0" indent="0">
              <a:lnSpc>
                <a:spcPct val="100000"/>
              </a:lnSpc>
              <a:buNone/>
            </a:pPr>
            <a:r>
              <a:rPr sz="2400" b="1" spc="-10" dirty="0">
                <a:latin typeface="+mj-lt"/>
              </a:rPr>
              <a:t>PROS</a:t>
            </a:r>
          </a:p>
          <a:p>
            <a:pPr marL="241300" marR="330835" indent="-228600">
              <a:lnSpc>
                <a:spcPts val="2590"/>
              </a:lnSpc>
              <a:spcBef>
                <a:spcPts val="1435"/>
              </a:spcBef>
              <a:buFont typeface="Arial"/>
              <a:buChar char="•"/>
              <a:tabLst>
                <a:tab pos="241935" algn="l"/>
              </a:tabLst>
            </a:pPr>
            <a:r>
              <a:rPr sz="2400" b="0" spc="-15" dirty="0">
                <a:latin typeface="+mj-lt"/>
                <a:cs typeface="Calibri"/>
              </a:rPr>
              <a:t>HDFS </a:t>
            </a:r>
            <a:r>
              <a:rPr sz="2400" b="0" dirty="0">
                <a:latin typeface="+mj-lt"/>
                <a:cs typeface="Calibri"/>
              </a:rPr>
              <a:t>is a </a:t>
            </a:r>
            <a:r>
              <a:rPr sz="2400" b="0" spc="-5" dirty="0">
                <a:latin typeface="+mj-lt"/>
                <a:cs typeface="Calibri"/>
              </a:rPr>
              <a:t>highly</a:t>
            </a:r>
            <a:r>
              <a:rPr sz="2400" b="0" spc="-90" dirty="0">
                <a:latin typeface="+mj-lt"/>
                <a:cs typeface="Calibri"/>
              </a:rPr>
              <a:t> </a:t>
            </a:r>
            <a:r>
              <a:rPr sz="2400" b="0" spc="-5" dirty="0">
                <a:latin typeface="+mj-lt"/>
                <a:cs typeface="Calibri"/>
              </a:rPr>
              <a:t>scalable  </a:t>
            </a:r>
            <a:r>
              <a:rPr sz="2400" b="0" dirty="0">
                <a:latin typeface="+mj-lt"/>
                <a:cs typeface="Calibri"/>
              </a:rPr>
              <a:t>and </a:t>
            </a:r>
            <a:r>
              <a:rPr sz="2400" b="0" spc="-10" dirty="0">
                <a:latin typeface="+mj-lt"/>
                <a:cs typeface="Calibri"/>
              </a:rPr>
              <a:t>available</a:t>
            </a:r>
            <a:r>
              <a:rPr sz="2400" b="0" spc="-70" dirty="0">
                <a:latin typeface="+mj-lt"/>
                <a:cs typeface="Calibri"/>
              </a:rPr>
              <a:t> </a:t>
            </a:r>
            <a:r>
              <a:rPr sz="2400" b="0" spc="-15" dirty="0">
                <a:latin typeface="+mj-lt"/>
                <a:cs typeface="Calibri"/>
              </a:rPr>
              <a:t>platform</a:t>
            </a:r>
          </a:p>
          <a:p>
            <a:pPr marL="241300" marR="218440" indent="-228600">
              <a:lnSpc>
                <a:spcPts val="2590"/>
              </a:lnSpc>
              <a:spcBef>
                <a:spcPts val="1010"/>
              </a:spcBef>
              <a:buFont typeface="Arial"/>
              <a:buChar char="•"/>
              <a:tabLst>
                <a:tab pos="241935" algn="l"/>
              </a:tabLst>
            </a:pPr>
            <a:r>
              <a:rPr sz="2400" b="0" spc="-50" dirty="0">
                <a:latin typeface="+mj-lt"/>
                <a:cs typeface="Calibri"/>
              </a:rPr>
              <a:t>YARN </a:t>
            </a:r>
            <a:r>
              <a:rPr sz="2400" b="0" dirty="0">
                <a:latin typeface="+mj-lt"/>
                <a:cs typeface="Calibri"/>
              </a:rPr>
              <a:t>is </a:t>
            </a:r>
            <a:r>
              <a:rPr sz="2400" b="0" spc="-10" dirty="0">
                <a:latin typeface="+mj-lt"/>
                <a:cs typeface="Calibri"/>
              </a:rPr>
              <a:t>well </a:t>
            </a:r>
            <a:r>
              <a:rPr sz="2400" b="0" spc="-5" dirty="0">
                <a:latin typeface="+mj-lt"/>
                <a:cs typeface="Calibri"/>
              </a:rPr>
              <a:t>designed </a:t>
            </a:r>
            <a:r>
              <a:rPr sz="2400" b="0" spc="-20" dirty="0">
                <a:latin typeface="+mj-lt"/>
                <a:cs typeface="Calibri"/>
              </a:rPr>
              <a:t>for  </a:t>
            </a:r>
            <a:r>
              <a:rPr sz="2400" b="0" spc="-10" dirty="0">
                <a:latin typeface="+mj-lt"/>
                <a:cs typeface="Calibri"/>
              </a:rPr>
              <a:t>resource</a:t>
            </a:r>
            <a:r>
              <a:rPr sz="2400" b="0" spc="-85" dirty="0">
                <a:latin typeface="+mj-lt"/>
                <a:cs typeface="Calibri"/>
              </a:rPr>
              <a:t> </a:t>
            </a:r>
            <a:r>
              <a:rPr sz="2400" b="0" spc="-5" dirty="0">
                <a:latin typeface="+mj-lt"/>
                <a:cs typeface="Calibri"/>
              </a:rPr>
              <a:t>management</a:t>
            </a:r>
          </a:p>
          <a:p>
            <a:pPr marL="241300" marR="5080" indent="-228600">
              <a:lnSpc>
                <a:spcPct val="90000"/>
              </a:lnSpc>
              <a:spcBef>
                <a:spcPts val="955"/>
              </a:spcBef>
              <a:buFont typeface="Arial"/>
              <a:buChar char="•"/>
              <a:tabLst>
                <a:tab pos="241935" algn="l"/>
              </a:tabLst>
            </a:pPr>
            <a:r>
              <a:rPr sz="2400" b="0" spc="-5" dirty="0">
                <a:latin typeface="+mj-lt"/>
                <a:cs typeface="Calibri"/>
              </a:rPr>
              <a:t>Hadoop </a:t>
            </a:r>
            <a:r>
              <a:rPr sz="2400" b="0" dirty="0">
                <a:latin typeface="+mj-lt"/>
                <a:cs typeface="Calibri"/>
              </a:rPr>
              <a:t>Map </a:t>
            </a:r>
            <a:r>
              <a:rPr sz="2400" b="0" spc="-10" dirty="0">
                <a:latin typeface="+mj-lt"/>
                <a:cs typeface="Calibri"/>
              </a:rPr>
              <a:t>Reduce </a:t>
            </a:r>
            <a:r>
              <a:rPr sz="2400" b="0" dirty="0">
                <a:latin typeface="+mj-lt"/>
                <a:cs typeface="Calibri"/>
              </a:rPr>
              <a:t>is  </a:t>
            </a:r>
            <a:r>
              <a:rPr sz="2400" b="0" spc="-10" dirty="0">
                <a:latin typeface="+mj-lt"/>
                <a:cs typeface="Calibri"/>
              </a:rPr>
              <a:t>good </a:t>
            </a:r>
            <a:r>
              <a:rPr sz="2400" b="0" spc="-20" dirty="0">
                <a:latin typeface="+mj-lt"/>
                <a:cs typeface="Calibri"/>
              </a:rPr>
              <a:t>for </a:t>
            </a:r>
            <a:r>
              <a:rPr sz="2400" b="0" spc="-5" dirty="0">
                <a:latin typeface="+mj-lt"/>
                <a:cs typeface="Calibri"/>
              </a:rPr>
              <a:t>heavy-lifting,  </a:t>
            </a:r>
            <a:r>
              <a:rPr sz="2400" b="0" spc="-10" dirty="0">
                <a:latin typeface="+mj-lt"/>
                <a:cs typeface="Calibri"/>
              </a:rPr>
              <a:t>required </a:t>
            </a:r>
            <a:r>
              <a:rPr sz="2400" b="0" spc="-20" dirty="0">
                <a:latin typeface="+mj-lt"/>
                <a:cs typeface="Calibri"/>
              </a:rPr>
              <a:t>for </a:t>
            </a:r>
            <a:r>
              <a:rPr sz="2400" b="0" spc="-15" dirty="0">
                <a:latin typeface="+mj-lt"/>
                <a:cs typeface="Calibri"/>
              </a:rPr>
              <a:t>data</a:t>
            </a:r>
            <a:r>
              <a:rPr sz="2400" b="0" spc="-60" dirty="0">
                <a:latin typeface="+mj-lt"/>
                <a:cs typeface="Calibri"/>
              </a:rPr>
              <a:t> </a:t>
            </a:r>
            <a:r>
              <a:rPr sz="2400" b="0" dirty="0">
                <a:latin typeface="+mj-lt"/>
                <a:cs typeface="Calibri"/>
              </a:rPr>
              <a:t>cleansing  and</a:t>
            </a:r>
            <a:r>
              <a:rPr sz="2400" b="0" spc="-105" dirty="0">
                <a:latin typeface="+mj-lt"/>
                <a:cs typeface="Calibri"/>
              </a:rPr>
              <a:t> </a:t>
            </a:r>
            <a:r>
              <a:rPr sz="2400" b="0" spc="-10" dirty="0">
                <a:latin typeface="+mj-lt"/>
                <a:cs typeface="Calibri"/>
              </a:rPr>
              <a:t>preparation</a:t>
            </a:r>
          </a:p>
        </p:txBody>
      </p:sp>
      <p:sp>
        <p:nvSpPr>
          <p:cNvPr id="5" name="object 4"/>
          <p:cNvSpPr txBox="1"/>
          <p:nvPr/>
        </p:nvSpPr>
        <p:spPr>
          <a:xfrm>
            <a:off x="7039772" y="1826627"/>
            <a:ext cx="4781167" cy="2679708"/>
          </a:xfrm>
          <a:prstGeom prst="rect">
            <a:avLst/>
          </a:prstGeom>
        </p:spPr>
        <p:txBody>
          <a:bodyPr vert="horz" wrap="square" lIns="0" tIns="0" rIns="0" bIns="0" rtlCol="0">
            <a:spAutoFit/>
          </a:bodyPr>
          <a:lstStyle/>
          <a:p>
            <a:pPr marL="12700">
              <a:lnSpc>
                <a:spcPct val="100000"/>
              </a:lnSpc>
            </a:pPr>
            <a:r>
              <a:rPr sz="2400" b="1" spc="-10" dirty="0">
                <a:latin typeface="+mj-lt"/>
                <a:cs typeface="Calibri"/>
              </a:rPr>
              <a:t>CONS</a:t>
            </a:r>
            <a:endParaRPr sz="2400" dirty="0">
              <a:latin typeface="+mj-lt"/>
              <a:cs typeface="Calibri"/>
            </a:endParaRPr>
          </a:p>
          <a:p>
            <a:pPr marL="241300" marR="5080" indent="-228600">
              <a:lnSpc>
                <a:spcPts val="2690"/>
              </a:lnSpc>
              <a:spcBef>
                <a:spcPts val="1415"/>
              </a:spcBef>
              <a:buFont typeface="Arial"/>
              <a:buChar char="•"/>
              <a:tabLst>
                <a:tab pos="241300" algn="l"/>
              </a:tabLst>
            </a:pPr>
            <a:r>
              <a:rPr sz="2400" spc="-5" dirty="0">
                <a:latin typeface="+mj-lt"/>
                <a:cs typeface="Calibri"/>
              </a:rPr>
              <a:t>Map </a:t>
            </a:r>
            <a:r>
              <a:rPr sz="2400" spc="-10" dirty="0">
                <a:latin typeface="+mj-lt"/>
                <a:cs typeface="Calibri"/>
              </a:rPr>
              <a:t>Reduce </a:t>
            </a:r>
            <a:r>
              <a:rPr sz="2400" spc="-5" dirty="0">
                <a:latin typeface="+mj-lt"/>
                <a:cs typeface="Calibri"/>
              </a:rPr>
              <a:t>is </a:t>
            </a:r>
            <a:r>
              <a:rPr sz="2400" spc="-10" dirty="0">
                <a:latin typeface="+mj-lt"/>
                <a:cs typeface="Calibri"/>
              </a:rPr>
              <a:t>slow </a:t>
            </a:r>
            <a:r>
              <a:rPr sz="2400" spc="-30" dirty="0">
                <a:latin typeface="+mj-lt"/>
                <a:cs typeface="Calibri"/>
              </a:rPr>
              <a:t>for  </a:t>
            </a:r>
            <a:r>
              <a:rPr sz="2400" spc="-15" dirty="0">
                <a:latin typeface="+mj-lt"/>
                <a:cs typeface="Calibri"/>
              </a:rPr>
              <a:t>multi-stage </a:t>
            </a:r>
            <a:r>
              <a:rPr sz="2400" spc="-5" dirty="0">
                <a:latin typeface="+mj-lt"/>
                <a:cs typeface="Calibri"/>
              </a:rPr>
              <a:t>and </a:t>
            </a:r>
            <a:r>
              <a:rPr sz="2400" spc="-20" dirty="0">
                <a:latin typeface="+mj-lt"/>
                <a:cs typeface="Calibri"/>
              </a:rPr>
              <a:t>iterative  </a:t>
            </a:r>
            <a:r>
              <a:rPr sz="2400" spc="-10" dirty="0">
                <a:latin typeface="+mj-lt"/>
                <a:cs typeface="Calibri"/>
              </a:rPr>
              <a:t>algorithms</a:t>
            </a:r>
            <a:endParaRPr sz="2400" dirty="0">
              <a:latin typeface="+mj-lt"/>
              <a:cs typeface="Calibri"/>
            </a:endParaRPr>
          </a:p>
          <a:p>
            <a:pPr marL="241300" marR="734060" indent="-228600">
              <a:lnSpc>
                <a:spcPct val="80000"/>
              </a:lnSpc>
              <a:spcBef>
                <a:spcPts val="1020"/>
              </a:spcBef>
              <a:buFont typeface="Arial"/>
              <a:buChar char="•"/>
              <a:tabLst>
                <a:tab pos="241300" algn="l"/>
              </a:tabLst>
            </a:pPr>
            <a:r>
              <a:rPr sz="2400" spc="-5" dirty="0">
                <a:latin typeface="+mj-lt"/>
                <a:cs typeface="Calibri"/>
              </a:rPr>
              <a:t>Not </a:t>
            </a:r>
            <a:r>
              <a:rPr sz="2400" spc="-10" dirty="0">
                <a:latin typeface="+mj-lt"/>
                <a:cs typeface="Calibri"/>
              </a:rPr>
              <a:t>suitable </a:t>
            </a:r>
            <a:r>
              <a:rPr sz="2400" spc="-30" dirty="0">
                <a:latin typeface="+mj-lt"/>
                <a:cs typeface="Calibri"/>
              </a:rPr>
              <a:t>for  </a:t>
            </a:r>
            <a:r>
              <a:rPr sz="2400" spc="-10" dirty="0">
                <a:latin typeface="+mj-lt"/>
                <a:cs typeface="Calibri"/>
              </a:rPr>
              <a:t>advanced </a:t>
            </a:r>
            <a:r>
              <a:rPr sz="2400" spc="-5" dirty="0">
                <a:latin typeface="+mj-lt"/>
                <a:cs typeface="Calibri"/>
              </a:rPr>
              <a:t>machine  learning</a:t>
            </a:r>
            <a:r>
              <a:rPr sz="2400" spc="-60" dirty="0">
                <a:latin typeface="+mj-lt"/>
                <a:cs typeface="Calibri"/>
              </a:rPr>
              <a:t> </a:t>
            </a:r>
            <a:r>
              <a:rPr sz="2400" spc="-10" dirty="0">
                <a:latin typeface="+mj-lt"/>
                <a:cs typeface="Calibri"/>
              </a:rPr>
              <a:t>algorithms</a:t>
            </a:r>
            <a:endParaRPr sz="2400" dirty="0">
              <a:latin typeface="+mj-lt"/>
              <a:cs typeface="Calibri"/>
            </a:endParaRPr>
          </a:p>
          <a:p>
            <a:pPr marL="241300" marR="65405" indent="-228600">
              <a:lnSpc>
                <a:spcPct val="80000"/>
              </a:lnSpc>
              <a:spcBef>
                <a:spcPts val="1010"/>
              </a:spcBef>
              <a:buFont typeface="Arial"/>
              <a:buChar char="•"/>
              <a:tabLst>
                <a:tab pos="241300" algn="l"/>
              </a:tabLst>
            </a:pPr>
            <a:r>
              <a:rPr sz="2400" spc="-5" dirty="0">
                <a:latin typeface="+mj-lt"/>
                <a:cs typeface="Calibri"/>
              </a:rPr>
              <a:t>APIs </a:t>
            </a:r>
            <a:r>
              <a:rPr sz="2400" spc="-10" dirty="0">
                <a:latin typeface="+mj-lt"/>
                <a:cs typeface="Calibri"/>
              </a:rPr>
              <a:t>low </a:t>
            </a:r>
            <a:r>
              <a:rPr sz="2400" spc="-15" dirty="0">
                <a:latin typeface="+mj-lt"/>
                <a:cs typeface="Calibri"/>
              </a:rPr>
              <a:t>level </a:t>
            </a:r>
            <a:r>
              <a:rPr sz="2400" spc="-5" dirty="0">
                <a:latin typeface="+mj-lt"/>
                <a:cs typeface="Calibri"/>
              </a:rPr>
              <a:t>and  </a:t>
            </a:r>
            <a:r>
              <a:rPr sz="2400" spc="-15" dirty="0">
                <a:latin typeface="+mj-lt"/>
                <a:cs typeface="Calibri"/>
              </a:rPr>
              <a:t>required </a:t>
            </a:r>
            <a:r>
              <a:rPr sz="2400" spc="-5" dirty="0">
                <a:latin typeface="+mj-lt"/>
                <a:cs typeface="Calibri"/>
              </a:rPr>
              <a:t>a </a:t>
            </a:r>
            <a:r>
              <a:rPr sz="2400" spc="-10" dirty="0">
                <a:latin typeface="+mj-lt"/>
                <a:cs typeface="Calibri"/>
              </a:rPr>
              <a:t>lot </a:t>
            </a:r>
            <a:r>
              <a:rPr sz="2400" spc="-5" dirty="0">
                <a:latin typeface="+mj-lt"/>
                <a:cs typeface="Calibri"/>
              </a:rPr>
              <a:t>of coding,  </a:t>
            </a:r>
            <a:r>
              <a:rPr sz="2400" spc="-15" dirty="0">
                <a:latin typeface="+mj-lt"/>
                <a:cs typeface="Calibri"/>
              </a:rPr>
              <a:t>even </a:t>
            </a:r>
            <a:r>
              <a:rPr sz="2400" spc="-25" dirty="0">
                <a:latin typeface="+mj-lt"/>
                <a:cs typeface="Calibri"/>
              </a:rPr>
              <a:t>for </a:t>
            </a:r>
            <a:r>
              <a:rPr sz="2400" spc="-10" dirty="0">
                <a:latin typeface="+mj-lt"/>
                <a:cs typeface="Calibri"/>
              </a:rPr>
              <a:t>simple </a:t>
            </a:r>
            <a:r>
              <a:rPr sz="2400" spc="-15" dirty="0">
                <a:latin typeface="+mj-lt"/>
                <a:cs typeface="Calibri"/>
              </a:rPr>
              <a:t>tasks</a:t>
            </a:r>
            <a:endParaRPr sz="2400" dirty="0">
              <a:latin typeface="+mj-lt"/>
              <a:cs typeface="Calibri"/>
            </a:endParaRPr>
          </a:p>
        </p:txBody>
      </p:sp>
    </p:spTree>
    <p:extLst>
      <p:ext uri="{BB962C8B-B14F-4D97-AF65-F5344CB8AC3E}">
        <p14:creationId xmlns:p14="http://schemas.microsoft.com/office/powerpoint/2010/main" val="2117017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 Hive</a:t>
            </a:r>
            <a:endParaRPr lang="en-US" dirty="0"/>
          </a:p>
        </p:txBody>
      </p:sp>
      <p:sp>
        <p:nvSpPr>
          <p:cNvPr id="5" name="Slide Number Placeholder 4"/>
          <p:cNvSpPr>
            <a:spLocks noGrp="1"/>
          </p:cNvSpPr>
          <p:nvPr>
            <p:ph type="sldNum" sz="quarter" idx="12"/>
          </p:nvPr>
        </p:nvSpPr>
        <p:spPr/>
        <p:txBody>
          <a:bodyPr/>
          <a:lstStyle/>
          <a:p>
            <a:fld id="{4ACE2C27-A769-4BFF-A7D8-B959CEAF63DB}" type="slidenum">
              <a:rPr lang="en-US" smtClean="0"/>
              <a:pPr/>
              <a:t>38</a:t>
            </a:fld>
            <a:endParaRPr lang="en-US"/>
          </a:p>
        </p:txBody>
      </p:sp>
      <p:sp>
        <p:nvSpPr>
          <p:cNvPr id="6" name="Rectangle 5"/>
          <p:cNvSpPr/>
          <p:nvPr/>
        </p:nvSpPr>
        <p:spPr>
          <a:xfrm>
            <a:off x="838200" y="1997839"/>
            <a:ext cx="8305800" cy="1754326"/>
          </a:xfrm>
          <a:prstGeom prst="rect">
            <a:avLst/>
          </a:prstGeom>
        </p:spPr>
        <p:txBody>
          <a:bodyPr wrap="square">
            <a:spAutoFit/>
          </a:bodyPr>
          <a:lstStyle/>
          <a:p>
            <a:pPr marL="285750" indent="-285750">
              <a:buFont typeface="Arial" charset="0"/>
              <a:buChar char="•"/>
            </a:pPr>
            <a:r>
              <a:rPr lang="en-US" dirty="0">
                <a:latin typeface="Helvetica" charset="0"/>
              </a:rPr>
              <a:t>Hive is data warehouse infrastructure for Hadoop</a:t>
            </a:r>
          </a:p>
          <a:p>
            <a:pPr marL="285750" indent="-285750">
              <a:buFont typeface="Arial" charset="0"/>
              <a:buChar char="•"/>
            </a:pPr>
            <a:r>
              <a:rPr lang="en-US" dirty="0" smtClean="0">
                <a:latin typeface="Helvetica" charset="0"/>
              </a:rPr>
              <a:t>Alternative </a:t>
            </a:r>
            <a:r>
              <a:rPr lang="en-US" dirty="0">
                <a:latin typeface="Helvetica" charset="0"/>
              </a:rPr>
              <a:t>to writing low-level MapReduce code</a:t>
            </a:r>
          </a:p>
          <a:p>
            <a:pPr marL="285750" indent="-285750">
              <a:buFont typeface="Arial" charset="0"/>
              <a:buChar char="•"/>
            </a:pPr>
            <a:r>
              <a:rPr lang="en-US" dirty="0">
                <a:latin typeface="Helvetica" charset="0"/>
              </a:rPr>
              <a:t>Uses a SQL-like language called </a:t>
            </a:r>
            <a:r>
              <a:rPr lang="en-US" dirty="0" err="1">
                <a:latin typeface="Helvetica" charset="0"/>
              </a:rPr>
              <a:t>HiveQL</a:t>
            </a:r>
            <a:endParaRPr lang="en-US" dirty="0">
              <a:latin typeface="Helvetica" charset="0"/>
            </a:endParaRPr>
          </a:p>
          <a:p>
            <a:pPr marL="285750" indent="-285750">
              <a:buFont typeface="Arial" charset="0"/>
              <a:buChar char="•"/>
            </a:pPr>
            <a:r>
              <a:rPr lang="en-US" dirty="0">
                <a:latin typeface="Helvetica" charset="0"/>
              </a:rPr>
              <a:t>Generates jobs that run on the Hadoop cluster</a:t>
            </a:r>
          </a:p>
          <a:p>
            <a:pPr marL="285750" indent="-285750">
              <a:buFont typeface="Arial" charset="0"/>
              <a:buChar char="•"/>
            </a:pPr>
            <a:r>
              <a:rPr lang="en-US" dirty="0">
                <a:latin typeface="Helvetica" charset="0"/>
              </a:rPr>
              <a:t>Originally developed by Facebook</a:t>
            </a:r>
          </a:p>
          <a:p>
            <a:pPr marL="285750" indent="-285750">
              <a:buFont typeface="Arial" charset="0"/>
              <a:buChar char="•"/>
            </a:pPr>
            <a:r>
              <a:rPr lang="en-US" dirty="0" smtClean="0">
                <a:latin typeface="Helvetica" charset="0"/>
              </a:rPr>
              <a:t>Now </a:t>
            </a:r>
            <a:r>
              <a:rPr lang="en-US" dirty="0">
                <a:latin typeface="Helvetica" charset="0"/>
              </a:rPr>
              <a:t>an open source Apache project</a:t>
            </a:r>
            <a:endParaRPr lang="en-US" dirty="0">
              <a:effectLst/>
              <a:latin typeface="Helvetica" charset="0"/>
            </a:endParaRPr>
          </a:p>
        </p:txBody>
      </p:sp>
      <p:pic>
        <p:nvPicPr>
          <p:cNvPr id="7" name="Picture 6"/>
          <p:cNvPicPr>
            <a:picLocks noChangeAspect="1"/>
          </p:cNvPicPr>
          <p:nvPr/>
        </p:nvPicPr>
        <p:blipFill>
          <a:blip r:embed="rId3"/>
          <a:stretch>
            <a:fillRect/>
          </a:stretch>
        </p:blipFill>
        <p:spPr>
          <a:xfrm>
            <a:off x="7375071" y="1997839"/>
            <a:ext cx="1447800" cy="1333500"/>
          </a:xfrm>
          <a:prstGeom prst="rect">
            <a:avLst/>
          </a:prstGeom>
        </p:spPr>
      </p:pic>
    </p:spTree>
    <p:extLst>
      <p:ext uri="{BB962C8B-B14F-4D97-AF65-F5344CB8AC3E}">
        <p14:creationId xmlns:p14="http://schemas.microsoft.com/office/powerpoint/2010/main" val="12023614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use Hive?</a:t>
            </a:r>
            <a:endParaRPr lang="en-US" dirty="0"/>
          </a:p>
        </p:txBody>
      </p:sp>
      <p:sp>
        <p:nvSpPr>
          <p:cNvPr id="5" name="Slide Number Placeholder 4"/>
          <p:cNvSpPr>
            <a:spLocks noGrp="1"/>
          </p:cNvSpPr>
          <p:nvPr>
            <p:ph type="sldNum" sz="quarter" idx="12"/>
          </p:nvPr>
        </p:nvSpPr>
        <p:spPr/>
        <p:txBody>
          <a:bodyPr/>
          <a:lstStyle/>
          <a:p>
            <a:fld id="{4ACE2C27-A769-4BFF-A7D8-B959CEAF63DB}" type="slidenum">
              <a:rPr lang="en-US" smtClean="0"/>
              <a:pPr/>
              <a:t>39</a:t>
            </a:fld>
            <a:endParaRPr lang="en-US"/>
          </a:p>
        </p:txBody>
      </p:sp>
      <p:sp>
        <p:nvSpPr>
          <p:cNvPr id="6" name="Rectangle 5"/>
          <p:cNvSpPr/>
          <p:nvPr/>
        </p:nvSpPr>
        <p:spPr>
          <a:xfrm>
            <a:off x="3048000" y="1997839"/>
            <a:ext cx="6096000" cy="2862322"/>
          </a:xfrm>
          <a:prstGeom prst="rect">
            <a:avLst/>
          </a:prstGeom>
        </p:spPr>
        <p:txBody>
          <a:bodyPr>
            <a:spAutoFit/>
          </a:bodyPr>
          <a:lstStyle/>
          <a:p>
            <a:r>
              <a:rPr lang="en-US" dirty="0">
                <a:solidFill>
                  <a:srgbClr val="33B5D4"/>
                </a:solidFill>
                <a:latin typeface="Helvetica" charset="0"/>
              </a:rPr>
              <a:t>! </a:t>
            </a:r>
            <a:r>
              <a:rPr lang="en-US" dirty="0">
                <a:latin typeface="Helvetica" charset="0"/>
              </a:rPr>
              <a:t>More productive than writing MapReduce directly</a:t>
            </a:r>
          </a:p>
          <a:p>
            <a:r>
              <a:rPr lang="en-US" dirty="0">
                <a:solidFill>
                  <a:srgbClr val="0092B7"/>
                </a:solidFill>
                <a:latin typeface="Helvetica" charset="0"/>
              </a:rPr>
              <a:t>– </a:t>
            </a:r>
            <a:r>
              <a:rPr lang="en-US" dirty="0">
                <a:latin typeface="Helvetica" charset="0"/>
              </a:rPr>
              <a:t>Five lines of </a:t>
            </a:r>
            <a:r>
              <a:rPr lang="en-US" dirty="0" err="1">
                <a:latin typeface="Helvetica" charset="0"/>
              </a:rPr>
              <a:t>HiveQL</a:t>
            </a:r>
            <a:r>
              <a:rPr lang="en-US" dirty="0">
                <a:latin typeface="Helvetica" charset="0"/>
              </a:rPr>
              <a:t> might be equivalent to 200 lines or more of</a:t>
            </a:r>
          </a:p>
          <a:p>
            <a:r>
              <a:rPr lang="en-US" dirty="0">
                <a:latin typeface="Helvetica" charset="0"/>
              </a:rPr>
              <a:t>Java</a:t>
            </a:r>
          </a:p>
          <a:p>
            <a:r>
              <a:rPr lang="en-US" dirty="0">
                <a:solidFill>
                  <a:srgbClr val="33B5D4"/>
                </a:solidFill>
                <a:latin typeface="Helvetica" charset="0"/>
              </a:rPr>
              <a:t>! </a:t>
            </a:r>
            <a:r>
              <a:rPr lang="en-US" dirty="0">
                <a:latin typeface="Helvetica" charset="0"/>
              </a:rPr>
              <a:t>Brings </a:t>
            </a:r>
            <a:r>
              <a:rPr lang="en-US" dirty="0" err="1">
                <a:latin typeface="Helvetica" charset="0"/>
              </a:rPr>
              <a:t>large#scale</a:t>
            </a:r>
            <a:r>
              <a:rPr lang="en-US" dirty="0">
                <a:latin typeface="Helvetica" charset="0"/>
              </a:rPr>
              <a:t> data analysis to a broader audience</a:t>
            </a:r>
          </a:p>
          <a:p>
            <a:r>
              <a:rPr lang="en-US" dirty="0">
                <a:solidFill>
                  <a:srgbClr val="0092B7"/>
                </a:solidFill>
                <a:latin typeface="Helvetica" charset="0"/>
              </a:rPr>
              <a:t>– </a:t>
            </a:r>
            <a:r>
              <a:rPr lang="en-US" dirty="0">
                <a:latin typeface="Helvetica" charset="0"/>
              </a:rPr>
              <a:t>No software development experience required</a:t>
            </a:r>
          </a:p>
          <a:p>
            <a:r>
              <a:rPr lang="en-US" dirty="0">
                <a:solidFill>
                  <a:srgbClr val="0092B7"/>
                </a:solidFill>
                <a:latin typeface="Helvetica" charset="0"/>
              </a:rPr>
              <a:t>– </a:t>
            </a:r>
            <a:r>
              <a:rPr lang="en-US" dirty="0">
                <a:latin typeface="Helvetica" charset="0"/>
              </a:rPr>
              <a:t>Leverage existing knowledge of SQL</a:t>
            </a:r>
          </a:p>
          <a:p>
            <a:r>
              <a:rPr lang="en-US" dirty="0">
                <a:solidFill>
                  <a:srgbClr val="33B5D4"/>
                </a:solidFill>
                <a:latin typeface="Helvetica" charset="0"/>
              </a:rPr>
              <a:t>! </a:t>
            </a:r>
            <a:r>
              <a:rPr lang="en-US" dirty="0">
                <a:latin typeface="Helvetica" charset="0"/>
              </a:rPr>
              <a:t>Offers interoperability with other systems</a:t>
            </a:r>
          </a:p>
          <a:p>
            <a:r>
              <a:rPr lang="en-US" dirty="0">
                <a:solidFill>
                  <a:srgbClr val="0092B7"/>
                </a:solidFill>
                <a:latin typeface="Helvetica" charset="0"/>
              </a:rPr>
              <a:t>– </a:t>
            </a:r>
            <a:r>
              <a:rPr lang="en-US" dirty="0">
                <a:latin typeface="Helvetica" charset="0"/>
              </a:rPr>
              <a:t>Extensible through Java and external scripts</a:t>
            </a:r>
          </a:p>
          <a:p>
            <a:r>
              <a:rPr lang="en-US" dirty="0">
                <a:solidFill>
                  <a:srgbClr val="0092B7"/>
                </a:solidFill>
                <a:latin typeface="Helvetica" charset="0"/>
              </a:rPr>
              <a:t>– </a:t>
            </a:r>
            <a:r>
              <a:rPr lang="en-US" dirty="0">
                <a:latin typeface="Helvetica" charset="0"/>
              </a:rPr>
              <a:t>Many business intelligence (BI) tools support Hive</a:t>
            </a:r>
            <a:endParaRPr lang="en-US" dirty="0">
              <a:effectLst/>
              <a:latin typeface="Helvetica" charset="0"/>
            </a:endParaRPr>
          </a:p>
        </p:txBody>
      </p:sp>
    </p:spTree>
    <p:extLst>
      <p:ext uri="{BB962C8B-B14F-4D97-AF65-F5344CB8AC3E}">
        <p14:creationId xmlns:p14="http://schemas.microsoft.com/office/powerpoint/2010/main" val="1855181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1115122" y="2988527"/>
            <a:ext cx="2720897" cy="3077713"/>
          </a:xfrm>
        </p:spPr>
        <p:txBody>
          <a:bodyPr/>
          <a:lstStyle/>
          <a:p>
            <a:r>
              <a:rPr lang="en-US" dirty="0" smtClean="0"/>
              <a:t>Hadoop Overview</a:t>
            </a:r>
            <a:endParaRPr lang="en-US" dirty="0"/>
          </a:p>
        </p:txBody>
      </p:sp>
    </p:spTree>
    <p:extLst>
      <p:ext uri="{BB962C8B-B14F-4D97-AF65-F5344CB8AC3E}">
        <p14:creationId xmlns:p14="http://schemas.microsoft.com/office/powerpoint/2010/main" val="17865548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Hive Load and Store Data</a:t>
            </a:r>
            <a:br>
              <a:rPr lang="en-US" dirty="0"/>
            </a:br>
            <a:endParaRPr lang="en-US" dirty="0"/>
          </a:p>
        </p:txBody>
      </p:sp>
      <p:sp>
        <p:nvSpPr>
          <p:cNvPr id="5" name="Slide Number Placeholder 4"/>
          <p:cNvSpPr>
            <a:spLocks noGrp="1"/>
          </p:cNvSpPr>
          <p:nvPr>
            <p:ph type="sldNum" sz="quarter" idx="12"/>
          </p:nvPr>
        </p:nvSpPr>
        <p:spPr/>
        <p:txBody>
          <a:bodyPr/>
          <a:lstStyle/>
          <a:p>
            <a:fld id="{4ACE2C27-A769-4BFF-A7D8-B959CEAF63DB}" type="slidenum">
              <a:rPr lang="en-US" smtClean="0"/>
              <a:pPr/>
              <a:t>40</a:t>
            </a:fld>
            <a:endParaRPr lang="en-US"/>
          </a:p>
        </p:txBody>
      </p:sp>
      <p:pic>
        <p:nvPicPr>
          <p:cNvPr id="6" name="Picture 5"/>
          <p:cNvPicPr>
            <a:picLocks noChangeAspect="1"/>
          </p:cNvPicPr>
          <p:nvPr/>
        </p:nvPicPr>
        <p:blipFill>
          <a:blip r:embed="rId3"/>
          <a:stretch>
            <a:fillRect/>
          </a:stretch>
        </p:blipFill>
        <p:spPr>
          <a:xfrm>
            <a:off x="1317170" y="3004457"/>
            <a:ext cx="1302869" cy="1051325"/>
          </a:xfrm>
          <a:prstGeom prst="rect">
            <a:avLst/>
          </a:prstGeom>
        </p:spPr>
      </p:pic>
      <p:sp>
        <p:nvSpPr>
          <p:cNvPr id="7" name="Rectangle 6"/>
          <p:cNvSpPr/>
          <p:nvPr/>
        </p:nvSpPr>
        <p:spPr>
          <a:xfrm>
            <a:off x="1317170" y="1544321"/>
            <a:ext cx="8371116" cy="646331"/>
          </a:xfrm>
          <a:prstGeom prst="rect">
            <a:avLst/>
          </a:prstGeom>
        </p:spPr>
        <p:txBody>
          <a:bodyPr wrap="square">
            <a:spAutoFit/>
          </a:bodyPr>
          <a:lstStyle/>
          <a:p>
            <a:r>
              <a:rPr lang="en-US" dirty="0">
                <a:latin typeface="Helvetica" charset="0"/>
              </a:rPr>
              <a:t>Hive use the </a:t>
            </a:r>
            <a:r>
              <a:rPr lang="en-US" dirty="0" err="1">
                <a:latin typeface="Helvetica" charset="0"/>
              </a:rPr>
              <a:t>Metastore</a:t>
            </a:r>
            <a:r>
              <a:rPr lang="en-US" dirty="0">
                <a:latin typeface="Helvetica" charset="0"/>
              </a:rPr>
              <a:t> to determine data format </a:t>
            </a:r>
            <a:r>
              <a:rPr lang="en-US" dirty="0" smtClean="0">
                <a:latin typeface="Helvetica" charset="0"/>
              </a:rPr>
              <a:t>and location</a:t>
            </a:r>
            <a:endParaRPr lang="en-US" dirty="0">
              <a:latin typeface="Helvetica" charset="0"/>
            </a:endParaRPr>
          </a:p>
          <a:p>
            <a:r>
              <a:rPr lang="en-US" dirty="0">
                <a:solidFill>
                  <a:srgbClr val="0092B7"/>
                </a:solidFill>
                <a:latin typeface="Helvetica" charset="0"/>
              </a:rPr>
              <a:t>– </a:t>
            </a:r>
            <a:r>
              <a:rPr lang="en-US" dirty="0">
                <a:latin typeface="Helvetica" charset="0"/>
              </a:rPr>
              <a:t>The query itself operates on data stored on a filesystem (</a:t>
            </a:r>
            <a:r>
              <a:rPr lang="en-US" dirty="0" err="1">
                <a:latin typeface="Helvetica" charset="0"/>
              </a:rPr>
              <a:t>typicallyHDFS</a:t>
            </a:r>
            <a:r>
              <a:rPr lang="en-US" dirty="0">
                <a:latin typeface="Helvetica" charset="0"/>
              </a:rPr>
              <a:t>)</a:t>
            </a:r>
            <a:endParaRPr lang="en-US" dirty="0">
              <a:effectLst/>
              <a:latin typeface="Helvetica" charset="0"/>
            </a:endParaRPr>
          </a:p>
        </p:txBody>
      </p:sp>
      <p:sp>
        <p:nvSpPr>
          <p:cNvPr id="8" name="Rounded Rectangle 7"/>
          <p:cNvSpPr/>
          <p:nvPr/>
        </p:nvSpPr>
        <p:spPr>
          <a:xfrm>
            <a:off x="3516086" y="3131282"/>
            <a:ext cx="1382486" cy="64225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Hive Server</a:t>
            </a:r>
            <a:endParaRPr lang="en-US" dirty="0">
              <a:solidFill>
                <a:schemeClr val="tx1"/>
              </a:solidFill>
            </a:endParaRPr>
          </a:p>
        </p:txBody>
      </p:sp>
      <p:cxnSp>
        <p:nvCxnSpPr>
          <p:cNvPr id="10" name="Straight Arrow Connector 9"/>
          <p:cNvCxnSpPr/>
          <p:nvPr/>
        </p:nvCxnSpPr>
        <p:spPr>
          <a:xfrm flipV="1">
            <a:off x="2438400" y="3519233"/>
            <a:ext cx="1077686" cy="108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620040" y="3254829"/>
            <a:ext cx="602132" cy="276999"/>
          </a:xfrm>
          <a:prstGeom prst="rect">
            <a:avLst/>
          </a:prstGeom>
          <a:noFill/>
        </p:spPr>
        <p:txBody>
          <a:bodyPr wrap="square" rtlCol="0">
            <a:spAutoFit/>
          </a:bodyPr>
          <a:lstStyle/>
          <a:p>
            <a:r>
              <a:rPr lang="en-US" sz="1200" dirty="0" smtClean="0"/>
              <a:t>Query</a:t>
            </a:r>
            <a:endParaRPr lang="en-US" sz="1200" dirty="0"/>
          </a:p>
        </p:txBody>
      </p:sp>
      <p:cxnSp>
        <p:nvCxnSpPr>
          <p:cNvPr id="12" name="Straight Arrow Connector 11"/>
          <p:cNvCxnSpPr>
            <a:endCxn id="16" idx="1"/>
          </p:cNvCxnSpPr>
          <p:nvPr/>
        </p:nvCxnSpPr>
        <p:spPr>
          <a:xfrm flipV="1">
            <a:off x="4864707" y="2866332"/>
            <a:ext cx="1441085" cy="470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endCxn id="17" idx="1"/>
          </p:cNvCxnSpPr>
          <p:nvPr/>
        </p:nvCxnSpPr>
        <p:spPr>
          <a:xfrm>
            <a:off x="4846787" y="3406689"/>
            <a:ext cx="1407220" cy="10045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6305792" y="2395622"/>
            <a:ext cx="1806741" cy="941419"/>
          </a:xfrm>
          <a:prstGeom prst="rect">
            <a:avLst/>
          </a:prstGeom>
          <a:solidFill>
            <a:srgbClr val="CEA0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dirty="0" smtClean="0"/>
          </a:p>
          <a:p>
            <a:endParaRPr lang="en-US" sz="1400" dirty="0"/>
          </a:p>
          <a:p>
            <a:r>
              <a:rPr lang="en-US" sz="1400" dirty="0" err="1" smtClean="0">
                <a:solidFill>
                  <a:schemeClr val="tx1"/>
                </a:solidFill>
              </a:rPr>
              <a:t>Metastore</a:t>
            </a:r>
            <a:endParaRPr lang="en-US" sz="1200" dirty="0" smtClean="0">
              <a:solidFill>
                <a:schemeClr val="tx1"/>
              </a:solidFill>
            </a:endParaRPr>
          </a:p>
          <a:p>
            <a:endParaRPr lang="en-US" sz="1200" dirty="0">
              <a:solidFill>
                <a:schemeClr val="tx1"/>
              </a:solidFill>
            </a:endParaRPr>
          </a:p>
          <a:p>
            <a:r>
              <a:rPr lang="en-US" sz="1200" dirty="0" smtClean="0">
                <a:solidFill>
                  <a:schemeClr val="tx1"/>
                </a:solidFill>
              </a:rPr>
              <a:t>(</a:t>
            </a:r>
            <a:r>
              <a:rPr lang="en-US" sz="1200" dirty="0">
                <a:solidFill>
                  <a:schemeClr val="tx1"/>
                </a:solidFill>
              </a:rPr>
              <a:t>metadata in RDBMS)</a:t>
            </a:r>
          </a:p>
          <a:p>
            <a:endParaRPr lang="en-US" sz="1200" dirty="0"/>
          </a:p>
        </p:txBody>
      </p:sp>
      <p:sp>
        <p:nvSpPr>
          <p:cNvPr id="17" name="Rectangle 16"/>
          <p:cNvSpPr/>
          <p:nvPr/>
        </p:nvSpPr>
        <p:spPr>
          <a:xfrm>
            <a:off x="6254007" y="3957138"/>
            <a:ext cx="1858526" cy="90810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solidFill>
                  <a:schemeClr val="tx1"/>
                </a:solidFill>
              </a:rPr>
              <a:t>Tables</a:t>
            </a:r>
          </a:p>
          <a:p>
            <a:pPr algn="ctr"/>
            <a:endParaRPr lang="en-US" dirty="0">
              <a:solidFill>
                <a:schemeClr val="tx1"/>
              </a:solidFill>
            </a:endParaRPr>
          </a:p>
          <a:p>
            <a:r>
              <a:rPr lang="en-US" sz="1200" dirty="0" smtClean="0">
                <a:solidFill>
                  <a:schemeClr val="tx1"/>
                </a:solidFill>
              </a:rPr>
              <a:t>(Data in HDFS files)</a:t>
            </a:r>
            <a:endParaRPr lang="en-US" sz="1200" dirty="0">
              <a:solidFill>
                <a:schemeClr val="tx1"/>
              </a:solidFill>
            </a:endParaRPr>
          </a:p>
        </p:txBody>
      </p:sp>
      <p:pic>
        <p:nvPicPr>
          <p:cNvPr id="18" name="Picture 17"/>
          <p:cNvPicPr>
            <a:picLocks noChangeAspect="1"/>
          </p:cNvPicPr>
          <p:nvPr/>
        </p:nvPicPr>
        <p:blipFill>
          <a:blip r:embed="rId4"/>
          <a:stretch>
            <a:fillRect/>
          </a:stretch>
        </p:blipFill>
        <p:spPr>
          <a:xfrm>
            <a:off x="4950930" y="2637406"/>
            <a:ext cx="1268639" cy="584518"/>
          </a:xfrm>
          <a:prstGeom prst="rect">
            <a:avLst/>
          </a:prstGeom>
        </p:spPr>
      </p:pic>
      <p:pic>
        <p:nvPicPr>
          <p:cNvPr id="21" name="Picture 20"/>
          <p:cNvPicPr>
            <a:picLocks noChangeAspect="1"/>
          </p:cNvPicPr>
          <p:nvPr/>
        </p:nvPicPr>
        <p:blipFill>
          <a:blip r:embed="rId5"/>
          <a:stretch>
            <a:fillRect/>
          </a:stretch>
        </p:blipFill>
        <p:spPr>
          <a:xfrm>
            <a:off x="4950930" y="3900759"/>
            <a:ext cx="1234774" cy="632767"/>
          </a:xfrm>
          <a:prstGeom prst="rect">
            <a:avLst/>
          </a:prstGeom>
        </p:spPr>
      </p:pic>
      <p:pic>
        <p:nvPicPr>
          <p:cNvPr id="22" name="Picture 21"/>
          <p:cNvPicPr>
            <a:picLocks noChangeAspect="1"/>
          </p:cNvPicPr>
          <p:nvPr/>
        </p:nvPicPr>
        <p:blipFill>
          <a:blip r:embed="rId6"/>
          <a:stretch>
            <a:fillRect/>
          </a:stretch>
        </p:blipFill>
        <p:spPr>
          <a:xfrm>
            <a:off x="7306386" y="2493418"/>
            <a:ext cx="590809" cy="648321"/>
          </a:xfrm>
          <a:prstGeom prst="rect">
            <a:avLst/>
          </a:prstGeom>
        </p:spPr>
      </p:pic>
      <p:pic>
        <p:nvPicPr>
          <p:cNvPr id="26" name="Picture 25"/>
          <p:cNvPicPr>
            <a:picLocks noChangeAspect="1"/>
          </p:cNvPicPr>
          <p:nvPr/>
        </p:nvPicPr>
        <p:blipFill>
          <a:blip r:embed="rId7"/>
          <a:stretch>
            <a:fillRect/>
          </a:stretch>
        </p:blipFill>
        <p:spPr>
          <a:xfrm>
            <a:off x="7215779" y="4091434"/>
            <a:ext cx="583403" cy="583403"/>
          </a:xfrm>
          <a:prstGeom prst="rect">
            <a:avLst/>
          </a:prstGeom>
        </p:spPr>
      </p:pic>
      <p:pic>
        <p:nvPicPr>
          <p:cNvPr id="27" name="Picture 26"/>
          <p:cNvPicPr>
            <a:picLocks noChangeAspect="1"/>
          </p:cNvPicPr>
          <p:nvPr/>
        </p:nvPicPr>
        <p:blipFill>
          <a:blip r:embed="rId7"/>
          <a:stretch>
            <a:fillRect/>
          </a:stretch>
        </p:blipFill>
        <p:spPr>
          <a:xfrm>
            <a:off x="7413172" y="4082218"/>
            <a:ext cx="607004" cy="607004"/>
          </a:xfrm>
          <a:prstGeom prst="rect">
            <a:avLst/>
          </a:prstGeom>
        </p:spPr>
      </p:pic>
      <p:pic>
        <p:nvPicPr>
          <p:cNvPr id="28" name="Picture 27"/>
          <p:cNvPicPr>
            <a:picLocks noChangeAspect="1"/>
          </p:cNvPicPr>
          <p:nvPr/>
        </p:nvPicPr>
        <p:blipFill>
          <a:blip r:embed="rId7"/>
          <a:stretch>
            <a:fillRect/>
          </a:stretch>
        </p:blipFill>
        <p:spPr>
          <a:xfrm>
            <a:off x="7601789" y="4105816"/>
            <a:ext cx="562529" cy="562529"/>
          </a:xfrm>
          <a:prstGeom prst="rect">
            <a:avLst/>
          </a:prstGeom>
        </p:spPr>
      </p:pic>
    </p:spTree>
    <p:extLst>
      <p:ext uri="{BB962C8B-B14F-4D97-AF65-F5344CB8AC3E}">
        <p14:creationId xmlns:p14="http://schemas.microsoft.com/office/powerpoint/2010/main" val="720668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3899"/>
            <a:ext cx="10515600" cy="559783"/>
          </a:xfrm>
        </p:spPr>
        <p:txBody>
          <a:bodyPr>
            <a:normAutofit fontScale="90000"/>
          </a:bodyPr>
          <a:lstStyle/>
          <a:p>
            <a:pPr algn="ctr"/>
            <a:r>
              <a:rPr lang="en-US" dirty="0"/>
              <a:t>What is Hadoop ?</a:t>
            </a:r>
          </a:p>
        </p:txBody>
      </p:sp>
      <p:sp>
        <p:nvSpPr>
          <p:cNvPr id="3" name="Content Placeholder 2"/>
          <p:cNvSpPr>
            <a:spLocks noGrp="1"/>
          </p:cNvSpPr>
          <p:nvPr>
            <p:ph idx="1"/>
          </p:nvPr>
        </p:nvSpPr>
        <p:spPr>
          <a:xfrm>
            <a:off x="1826172" y="1289596"/>
            <a:ext cx="8694683" cy="4564665"/>
          </a:xfrm>
        </p:spPr>
        <p:txBody>
          <a:bodyPr>
            <a:normAutofit fontScale="92500" lnSpcReduction="10000"/>
          </a:bodyPr>
          <a:lstStyle/>
          <a:p>
            <a:endParaRPr lang="en-US" dirty="0"/>
          </a:p>
          <a:p>
            <a:pPr indent="-365760"/>
            <a:r>
              <a:rPr lang="en-US" sz="2800" dirty="0"/>
              <a:t>The Hadoop product consist of </a:t>
            </a:r>
            <a:r>
              <a:rPr lang="en-US" sz="2800" dirty="0" smtClean="0"/>
              <a:t>3 </a:t>
            </a:r>
            <a:r>
              <a:rPr lang="en-US" sz="2800" dirty="0"/>
              <a:t>components</a:t>
            </a:r>
          </a:p>
          <a:p>
            <a:pPr marL="0" indent="0">
              <a:buNone/>
            </a:pPr>
            <a:endParaRPr lang="en-US" sz="2800" dirty="0"/>
          </a:p>
          <a:p>
            <a:pPr lvl="2" indent="-274320"/>
            <a:r>
              <a:rPr lang="en-US" sz="2400" dirty="0" smtClean="0"/>
              <a:t>Storage Hadoop </a:t>
            </a:r>
            <a:r>
              <a:rPr lang="en-US" sz="2400" dirty="0"/>
              <a:t>Distributed File System (HDFS</a:t>
            </a:r>
            <a:r>
              <a:rPr lang="en-US" sz="2400" dirty="0" smtClean="0"/>
              <a:t>)</a:t>
            </a:r>
          </a:p>
          <a:p>
            <a:pPr lvl="2" indent="-274320"/>
            <a:r>
              <a:rPr lang="en-US" sz="2400" dirty="0" smtClean="0"/>
              <a:t>Resource Management</a:t>
            </a:r>
            <a:endParaRPr lang="en-US" sz="2400" dirty="0"/>
          </a:p>
          <a:p>
            <a:pPr lvl="2" indent="-274320"/>
            <a:r>
              <a:rPr lang="en-US" sz="2400" dirty="0" smtClean="0"/>
              <a:t>Application - Map </a:t>
            </a:r>
            <a:r>
              <a:rPr lang="en-US" sz="2400" dirty="0"/>
              <a:t>Reduce Programming Paradigm</a:t>
            </a:r>
          </a:p>
          <a:p>
            <a:endParaRPr lang="en-US" sz="2800" dirty="0"/>
          </a:p>
          <a:p>
            <a:pPr indent="-365760"/>
            <a:r>
              <a:rPr lang="en-US" sz="2800" dirty="0"/>
              <a:t>Hadoop forms a “platform” on which a number of applications are built.</a:t>
            </a:r>
          </a:p>
          <a:p>
            <a:endParaRPr lang="en-US" sz="2800" dirty="0"/>
          </a:p>
          <a:p>
            <a:pPr lvl="2" indent="-274320"/>
            <a:r>
              <a:rPr lang="en-US" sz="2400" dirty="0"/>
              <a:t>Data Ingestion, Processing and Analytics</a:t>
            </a:r>
          </a:p>
          <a:p>
            <a:endParaRPr lang="en-US" dirty="0"/>
          </a:p>
        </p:txBody>
      </p:sp>
    </p:spTree>
    <p:extLst>
      <p:ext uri="{BB962C8B-B14F-4D97-AF65-F5344CB8AC3E}">
        <p14:creationId xmlns:p14="http://schemas.microsoft.com/office/powerpoint/2010/main" val="225889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061102" y="1507885"/>
            <a:ext cx="10063516" cy="2894202"/>
          </a:xfrm>
        </p:spPr>
        <p:txBody>
          <a:bodyPr>
            <a:noAutofit/>
          </a:bodyPr>
          <a:lstStyle/>
          <a:p>
            <a:pPr indent="-365760">
              <a:lnSpc>
                <a:spcPct val="170000"/>
              </a:lnSpc>
            </a:pPr>
            <a:r>
              <a:rPr lang="en-US" sz="2400" dirty="0"/>
              <a:t>Another “Distributed File System” (</a:t>
            </a:r>
            <a:r>
              <a:rPr lang="en-US" sz="2000" dirty="0"/>
              <a:t>Files and Directories)</a:t>
            </a:r>
          </a:p>
          <a:p>
            <a:pPr indent="-365760">
              <a:lnSpc>
                <a:spcPct val="170000"/>
              </a:lnSpc>
            </a:pPr>
            <a:r>
              <a:rPr lang="en-US" sz="2400" dirty="0"/>
              <a:t>Optimized for very large files ( TB, PB)</a:t>
            </a:r>
          </a:p>
          <a:p>
            <a:pPr indent="-365760">
              <a:lnSpc>
                <a:spcPct val="170000"/>
              </a:lnSpc>
            </a:pPr>
            <a:r>
              <a:rPr lang="en-US" sz="2400" dirty="0"/>
              <a:t>Optimized for write-once, read-many</a:t>
            </a:r>
          </a:p>
          <a:p>
            <a:pPr indent="-365760">
              <a:lnSpc>
                <a:spcPct val="170000"/>
              </a:lnSpc>
            </a:pPr>
            <a:r>
              <a:rPr lang="en-US" sz="2400" dirty="0"/>
              <a:t>Fault-tolerance by default. No backups required.</a:t>
            </a:r>
          </a:p>
          <a:p>
            <a:pPr indent="-365760">
              <a:lnSpc>
                <a:spcPct val="170000"/>
              </a:lnSpc>
            </a:pPr>
            <a:r>
              <a:rPr lang="en-US" sz="2400" dirty="0"/>
              <a:t>Data replication happens all the time.</a:t>
            </a:r>
          </a:p>
          <a:p>
            <a:pPr indent="-365760">
              <a:lnSpc>
                <a:spcPct val="170000"/>
              </a:lnSpc>
            </a:pPr>
            <a:r>
              <a:rPr lang="en-US" sz="2400" dirty="0"/>
              <a:t>Runs on commodity hardware</a:t>
            </a:r>
          </a:p>
          <a:p>
            <a:pPr indent="-365760">
              <a:lnSpc>
                <a:spcPct val="170000"/>
              </a:lnSpc>
            </a:pPr>
            <a:r>
              <a:rPr lang="en-US" sz="2400" dirty="0"/>
              <a:t>Moves code to where data resides</a:t>
            </a:r>
          </a:p>
        </p:txBody>
      </p:sp>
      <p:sp>
        <p:nvSpPr>
          <p:cNvPr id="2" name="Title 1"/>
          <p:cNvSpPr>
            <a:spLocks noGrp="1"/>
          </p:cNvSpPr>
          <p:nvPr>
            <p:ph type="title"/>
          </p:nvPr>
        </p:nvSpPr>
        <p:spPr>
          <a:xfrm>
            <a:off x="1065402" y="349512"/>
            <a:ext cx="10059216" cy="905925"/>
          </a:xfrm>
        </p:spPr>
        <p:txBody>
          <a:bodyPr>
            <a:normAutofit/>
          </a:bodyPr>
          <a:lstStyle/>
          <a:p>
            <a:pPr algn="ctr"/>
            <a:r>
              <a:rPr lang="en-US" dirty="0"/>
              <a:t>Features of HDFS</a:t>
            </a:r>
          </a:p>
        </p:txBody>
      </p:sp>
    </p:spTree>
    <p:extLst>
      <p:ext uri="{BB962C8B-B14F-4D97-AF65-F5344CB8AC3E}">
        <p14:creationId xmlns:p14="http://schemas.microsoft.com/office/powerpoint/2010/main" val="186576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Hadoop Tools</a:t>
            </a:r>
            <a:endParaRPr lang="en-US" dirty="0"/>
          </a:p>
        </p:txBody>
      </p:sp>
      <p:sp>
        <p:nvSpPr>
          <p:cNvPr id="3" name="Content Placeholder 2"/>
          <p:cNvSpPr>
            <a:spLocks noGrp="1"/>
          </p:cNvSpPr>
          <p:nvPr>
            <p:ph idx="1"/>
          </p:nvPr>
        </p:nvSpPr>
        <p:spPr>
          <a:xfrm>
            <a:off x="802888" y="1665234"/>
            <a:ext cx="9166302" cy="5030361"/>
          </a:xfrm>
        </p:spPr>
        <p:txBody>
          <a:bodyPr>
            <a:normAutofit fontScale="85000" lnSpcReduction="20000"/>
          </a:bodyPr>
          <a:lstStyle/>
          <a:p>
            <a:r>
              <a:rPr lang="en-US" dirty="0" smtClean="0"/>
              <a:t>HDFS</a:t>
            </a:r>
          </a:p>
          <a:p>
            <a:r>
              <a:rPr lang="en-US" dirty="0" smtClean="0"/>
              <a:t>Apache </a:t>
            </a:r>
            <a:r>
              <a:rPr lang="en-US" dirty="0" err="1" smtClean="0"/>
              <a:t>Sqoop</a:t>
            </a:r>
            <a:r>
              <a:rPr lang="en-US" dirty="0" smtClean="0"/>
              <a:t> </a:t>
            </a:r>
            <a:r>
              <a:rPr lang="mr-IN" dirty="0" smtClean="0"/>
              <a:t>–</a:t>
            </a:r>
            <a:r>
              <a:rPr lang="en-US" dirty="0" smtClean="0"/>
              <a:t> high speed import to HDFS from Relational DB and vice versa</a:t>
            </a:r>
          </a:p>
          <a:p>
            <a:r>
              <a:rPr lang="en-US" dirty="0" smtClean="0"/>
              <a:t>Apache Flume </a:t>
            </a:r>
            <a:r>
              <a:rPr lang="mr-IN" dirty="0" smtClean="0"/>
              <a:t>–</a:t>
            </a:r>
            <a:r>
              <a:rPr lang="en-US" dirty="0" smtClean="0"/>
              <a:t> Distributed service for ingesting streaming data, suited for event data from multiple systems (for example log files)</a:t>
            </a:r>
          </a:p>
          <a:p>
            <a:r>
              <a:rPr lang="en-US" dirty="0" smtClean="0"/>
              <a:t>Apache Kafka </a:t>
            </a:r>
            <a:r>
              <a:rPr lang="mr-IN" dirty="0" smtClean="0"/>
              <a:t>–</a:t>
            </a:r>
            <a:r>
              <a:rPr lang="en-US" dirty="0" smtClean="0"/>
              <a:t> A high throughput, scalable messaging system, distributed, integrate with Flume and Spark Streaming</a:t>
            </a:r>
          </a:p>
          <a:p>
            <a:r>
              <a:rPr lang="en-US" dirty="0" smtClean="0"/>
              <a:t>MapReduce- Original Hadoop framework for processing big data, java based</a:t>
            </a:r>
          </a:p>
          <a:p>
            <a:r>
              <a:rPr lang="en-US" dirty="0" smtClean="0"/>
              <a:t>Pig- Scripting for MapReduce, good at joining and </a:t>
            </a:r>
            <a:r>
              <a:rPr lang="en-US" dirty="0" err="1" smtClean="0"/>
              <a:t>transformaing</a:t>
            </a:r>
            <a:r>
              <a:rPr lang="en-US" dirty="0" smtClean="0"/>
              <a:t> data</a:t>
            </a:r>
          </a:p>
          <a:p>
            <a:r>
              <a:rPr lang="en-US" dirty="0" smtClean="0"/>
              <a:t>Impala </a:t>
            </a:r>
            <a:r>
              <a:rPr lang="mr-IN" dirty="0" smtClean="0"/>
              <a:t>–</a:t>
            </a:r>
            <a:r>
              <a:rPr lang="en-US" dirty="0" smtClean="0"/>
              <a:t> high performance SQL engine, very low latency</a:t>
            </a:r>
          </a:p>
          <a:p>
            <a:r>
              <a:rPr lang="en-US" dirty="0" smtClean="0"/>
              <a:t>Hive </a:t>
            </a:r>
            <a:r>
              <a:rPr lang="mr-IN" dirty="0" smtClean="0"/>
              <a:t>–</a:t>
            </a:r>
            <a:r>
              <a:rPr lang="en-US" dirty="0" smtClean="0"/>
              <a:t> has 2 main features: SQL Engine, Schema management defines how the data is structured</a:t>
            </a:r>
          </a:p>
          <a:p>
            <a:r>
              <a:rPr lang="en-US" dirty="0" err="1" smtClean="0"/>
              <a:t>Solr</a:t>
            </a:r>
            <a:r>
              <a:rPr lang="en-US" dirty="0" smtClean="0"/>
              <a:t>- Search engine, mostly for text search </a:t>
            </a:r>
          </a:p>
          <a:p>
            <a:r>
              <a:rPr lang="en-US" dirty="0" err="1" smtClean="0"/>
              <a:t>Oozie</a:t>
            </a:r>
            <a:r>
              <a:rPr lang="en-US" dirty="0" smtClean="0"/>
              <a:t> </a:t>
            </a:r>
            <a:r>
              <a:rPr lang="mr-IN" dirty="0" smtClean="0"/>
              <a:t>–</a:t>
            </a:r>
            <a:r>
              <a:rPr lang="en-US" dirty="0" smtClean="0"/>
              <a:t> workflow management-  define dependency, schedule of </a:t>
            </a:r>
            <a:r>
              <a:rPr lang="en-US" dirty="0" err="1" smtClean="0"/>
              <a:t>hadoop</a:t>
            </a:r>
            <a:r>
              <a:rPr lang="en-US" dirty="0" smtClean="0"/>
              <a:t> tasks</a:t>
            </a:r>
          </a:p>
          <a:p>
            <a:r>
              <a:rPr lang="en-US" dirty="0" smtClean="0"/>
              <a:t>Hue </a:t>
            </a:r>
            <a:r>
              <a:rPr lang="mr-IN" dirty="0" smtClean="0"/>
              <a:t>–</a:t>
            </a:r>
            <a:r>
              <a:rPr lang="en-US" dirty="0" smtClean="0"/>
              <a:t> UI of </a:t>
            </a:r>
            <a:r>
              <a:rPr lang="en-US" dirty="0" err="1" smtClean="0"/>
              <a:t>hadoop</a:t>
            </a:r>
            <a:r>
              <a:rPr lang="en-US" dirty="0" smtClean="0"/>
              <a:t> </a:t>
            </a:r>
            <a:r>
              <a:rPr lang="mr-IN" dirty="0" smtClean="0"/>
              <a:t>–</a:t>
            </a:r>
            <a:r>
              <a:rPr lang="en-US" dirty="0" smtClean="0"/>
              <a:t> web interface</a:t>
            </a:r>
          </a:p>
          <a:p>
            <a:r>
              <a:rPr lang="en-US" dirty="0" smtClean="0"/>
              <a:t>Sentry </a:t>
            </a:r>
            <a:r>
              <a:rPr lang="mr-IN" dirty="0" smtClean="0"/>
              <a:t>–</a:t>
            </a:r>
            <a:r>
              <a:rPr lang="en-US" dirty="0" smtClean="0"/>
              <a:t> Hadoop security, provides access control to </a:t>
            </a:r>
            <a:r>
              <a:rPr lang="en-US" dirty="0" err="1" smtClean="0"/>
              <a:t>hadoop</a:t>
            </a:r>
            <a:r>
              <a:rPr lang="en-US" dirty="0" smtClean="0"/>
              <a:t> components</a:t>
            </a:r>
          </a:p>
          <a:p>
            <a:endParaRPr lang="en-US" dirty="0"/>
          </a:p>
        </p:txBody>
      </p:sp>
      <p:sp>
        <p:nvSpPr>
          <p:cNvPr id="4" name="Slide Number Placeholder 3"/>
          <p:cNvSpPr>
            <a:spLocks noGrp="1"/>
          </p:cNvSpPr>
          <p:nvPr>
            <p:ph type="sldNum" sz="quarter" idx="12"/>
          </p:nvPr>
        </p:nvSpPr>
        <p:spPr/>
        <p:txBody>
          <a:bodyPr/>
          <a:lstStyle/>
          <a:p>
            <a:fld id="{4ACE2C27-A769-4BFF-A7D8-B959CEAF63DB}" type="slidenum">
              <a:rPr lang="en-US" smtClean="0"/>
              <a:pPr/>
              <a:t>7</a:t>
            </a:fld>
            <a:endParaRPr lang="en-US"/>
          </a:p>
        </p:txBody>
      </p:sp>
    </p:spTree>
    <p:extLst>
      <p:ext uri="{BB962C8B-B14F-4D97-AF65-F5344CB8AC3E}">
        <p14:creationId xmlns:p14="http://schemas.microsoft.com/office/powerpoint/2010/main" val="144874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ACE2C27-A769-4BFF-A7D8-B959CEAF63DB}" type="slidenum">
              <a:rPr lang="en-US" smtClean="0"/>
              <a:pPr/>
              <a:t>8</a:t>
            </a:fld>
            <a:endParaRPr lang="en-US"/>
          </a:p>
        </p:txBody>
      </p:sp>
      <p:sp>
        <p:nvSpPr>
          <p:cNvPr id="9" name="Rectangle 8"/>
          <p:cNvSpPr/>
          <p:nvPr/>
        </p:nvSpPr>
        <p:spPr>
          <a:xfrm>
            <a:off x="5977217" y="3244334"/>
            <a:ext cx="237566" cy="369332"/>
          </a:xfrm>
          <a:prstGeom prst="rect">
            <a:avLst/>
          </a:prstGeom>
        </p:spPr>
        <p:txBody>
          <a:bodyPr wrap="none">
            <a:spAutoFit/>
          </a:bodyPr>
          <a:lstStyle/>
          <a:p>
            <a:r>
              <a:rPr lang="en-US" dirty="0"/>
              <a:t> </a:t>
            </a:r>
          </a:p>
        </p:txBody>
      </p:sp>
      <p:sp>
        <p:nvSpPr>
          <p:cNvPr id="10" name="Rectangle 9"/>
          <p:cNvSpPr/>
          <p:nvPr/>
        </p:nvSpPr>
        <p:spPr>
          <a:xfrm>
            <a:off x="6096000" y="3290500"/>
            <a:ext cx="4328609" cy="646331"/>
          </a:xfrm>
          <a:prstGeom prst="rect">
            <a:avLst/>
          </a:prstGeom>
        </p:spPr>
        <p:txBody>
          <a:bodyPr wrap="square">
            <a:spAutoFit/>
          </a:bodyPr>
          <a:lstStyle/>
          <a:p>
            <a:endParaRPr lang="en-US" dirty="0"/>
          </a:p>
          <a:p>
            <a:endParaRPr lang="en-US" dirty="0"/>
          </a:p>
        </p:txBody>
      </p:sp>
      <p:sp>
        <p:nvSpPr>
          <p:cNvPr id="12" name="Rectangle 11"/>
          <p:cNvSpPr/>
          <p:nvPr/>
        </p:nvSpPr>
        <p:spPr>
          <a:xfrm>
            <a:off x="2237591" y="5142155"/>
            <a:ext cx="7767021" cy="9466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a:p>
            <a:pPr algn="ctr"/>
            <a:endParaRPr lang="en-US" dirty="0" smtClean="0"/>
          </a:p>
          <a:p>
            <a:pPr algn="ctr"/>
            <a:r>
              <a:rPr lang="en-US" dirty="0" smtClean="0"/>
              <a:t>INTEGRATE</a:t>
            </a:r>
            <a:endParaRPr lang="en-US" dirty="0"/>
          </a:p>
        </p:txBody>
      </p:sp>
      <p:sp>
        <p:nvSpPr>
          <p:cNvPr id="13" name="Rectangle 12"/>
          <p:cNvSpPr/>
          <p:nvPr/>
        </p:nvSpPr>
        <p:spPr>
          <a:xfrm>
            <a:off x="2947594" y="5271247"/>
            <a:ext cx="2728409" cy="451821"/>
          </a:xfrm>
          <a:prstGeom prst="rect">
            <a:avLst/>
          </a:prstGeom>
          <a:solidFill>
            <a:schemeClr val="bg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Batch</a:t>
            </a:r>
          </a:p>
          <a:p>
            <a:pPr algn="ctr"/>
            <a:r>
              <a:rPr lang="en-US" sz="1400" dirty="0" err="1" smtClean="0"/>
              <a:t>Sqoop</a:t>
            </a:r>
            <a:endParaRPr lang="en-US" sz="1400" dirty="0"/>
          </a:p>
        </p:txBody>
      </p:sp>
      <p:sp>
        <p:nvSpPr>
          <p:cNvPr id="59" name="Rectangle 58"/>
          <p:cNvSpPr/>
          <p:nvPr/>
        </p:nvSpPr>
        <p:spPr>
          <a:xfrm>
            <a:off x="6279330" y="5271247"/>
            <a:ext cx="2925181" cy="451821"/>
          </a:xfrm>
          <a:prstGeom prst="rect">
            <a:avLst/>
          </a:prstGeom>
          <a:solidFill>
            <a:schemeClr val="bg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Real - Time</a:t>
            </a:r>
          </a:p>
          <a:p>
            <a:pPr algn="ctr"/>
            <a:r>
              <a:rPr lang="en-US" sz="1400" dirty="0" smtClean="0"/>
              <a:t>Kafka, Flume</a:t>
            </a:r>
            <a:endParaRPr lang="en-US" sz="1400" dirty="0"/>
          </a:p>
        </p:txBody>
      </p:sp>
      <p:sp>
        <p:nvSpPr>
          <p:cNvPr id="14" name="Rectangle 13"/>
          <p:cNvSpPr/>
          <p:nvPr/>
        </p:nvSpPr>
        <p:spPr>
          <a:xfrm>
            <a:off x="2237591" y="3613665"/>
            <a:ext cx="7767021" cy="13456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a:p>
            <a:pPr algn="ctr"/>
            <a:endParaRPr lang="en-US" dirty="0"/>
          </a:p>
          <a:p>
            <a:pPr algn="ctr"/>
            <a:endParaRPr lang="en-US" dirty="0" smtClean="0"/>
          </a:p>
          <a:p>
            <a:pPr algn="ctr"/>
            <a:r>
              <a:rPr lang="en-US" dirty="0" smtClean="0"/>
              <a:t>STORE</a:t>
            </a:r>
            <a:endParaRPr lang="en-US" dirty="0"/>
          </a:p>
        </p:txBody>
      </p:sp>
      <p:sp>
        <p:nvSpPr>
          <p:cNvPr id="61" name="Rectangle 60"/>
          <p:cNvSpPr/>
          <p:nvPr/>
        </p:nvSpPr>
        <p:spPr>
          <a:xfrm>
            <a:off x="2673269" y="3936831"/>
            <a:ext cx="2173045" cy="559398"/>
          </a:xfrm>
          <a:prstGeom prst="rect">
            <a:avLst/>
          </a:prstGeom>
          <a:solidFill>
            <a:schemeClr val="bg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err="1" smtClean="0"/>
              <a:t>FileSystem</a:t>
            </a:r>
            <a:endParaRPr lang="en-US" dirty="0"/>
          </a:p>
          <a:p>
            <a:pPr algn="ctr"/>
            <a:r>
              <a:rPr lang="en-US" sz="1400" dirty="0" smtClean="0"/>
              <a:t>HDFS</a:t>
            </a:r>
            <a:endParaRPr lang="en-US" sz="1400" dirty="0"/>
          </a:p>
        </p:txBody>
      </p:sp>
      <p:sp>
        <p:nvSpPr>
          <p:cNvPr id="62" name="Rectangle 61"/>
          <p:cNvSpPr/>
          <p:nvPr/>
        </p:nvSpPr>
        <p:spPr>
          <a:xfrm>
            <a:off x="5117050" y="3925638"/>
            <a:ext cx="2173045" cy="559398"/>
          </a:xfrm>
          <a:prstGeom prst="rect">
            <a:avLst/>
          </a:prstGeom>
          <a:solidFill>
            <a:schemeClr val="bg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Relational</a:t>
            </a:r>
          </a:p>
          <a:p>
            <a:pPr algn="ctr"/>
            <a:r>
              <a:rPr lang="en-US" sz="1400" dirty="0" smtClean="0"/>
              <a:t>Kudu</a:t>
            </a:r>
            <a:endParaRPr lang="en-US" sz="1400" dirty="0"/>
          </a:p>
        </p:txBody>
      </p:sp>
      <p:sp>
        <p:nvSpPr>
          <p:cNvPr id="63" name="Rectangle 62"/>
          <p:cNvSpPr/>
          <p:nvPr/>
        </p:nvSpPr>
        <p:spPr>
          <a:xfrm>
            <a:off x="7560831" y="3925638"/>
            <a:ext cx="2173045" cy="559398"/>
          </a:xfrm>
          <a:prstGeom prst="rect">
            <a:avLst/>
          </a:prstGeom>
          <a:solidFill>
            <a:schemeClr val="bg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NoSQL</a:t>
            </a:r>
          </a:p>
          <a:p>
            <a:pPr algn="ctr"/>
            <a:r>
              <a:rPr lang="en-US" sz="1400" dirty="0" err="1" smtClean="0"/>
              <a:t>HBase</a:t>
            </a:r>
            <a:endParaRPr lang="en-US" sz="1400" dirty="0"/>
          </a:p>
        </p:txBody>
      </p:sp>
      <p:sp>
        <p:nvSpPr>
          <p:cNvPr id="16" name="Rectangle 15"/>
          <p:cNvSpPr/>
          <p:nvPr/>
        </p:nvSpPr>
        <p:spPr>
          <a:xfrm>
            <a:off x="2237591" y="1026719"/>
            <a:ext cx="7767021" cy="23639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PROCESS, ANALYZE, SERVE</a:t>
            </a:r>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endParaRPr lang="en-US" dirty="0"/>
          </a:p>
        </p:txBody>
      </p:sp>
      <p:sp>
        <p:nvSpPr>
          <p:cNvPr id="17" name="Rectangle 16"/>
          <p:cNvSpPr/>
          <p:nvPr/>
        </p:nvSpPr>
        <p:spPr>
          <a:xfrm>
            <a:off x="2906358" y="2732878"/>
            <a:ext cx="6379284" cy="102107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UNIFIED SERVICES</a:t>
            </a:r>
          </a:p>
          <a:p>
            <a:pPr algn="ctr"/>
            <a:endParaRPr lang="en-US" dirty="0" smtClean="0"/>
          </a:p>
          <a:p>
            <a:pPr algn="ctr"/>
            <a:endParaRPr lang="en-US" dirty="0"/>
          </a:p>
        </p:txBody>
      </p:sp>
      <p:sp>
        <p:nvSpPr>
          <p:cNvPr id="67" name="Rectangle 66"/>
          <p:cNvSpPr/>
          <p:nvPr/>
        </p:nvSpPr>
        <p:spPr>
          <a:xfrm>
            <a:off x="3305061" y="3154480"/>
            <a:ext cx="2370942" cy="559398"/>
          </a:xfrm>
          <a:prstGeom prst="rect">
            <a:avLst/>
          </a:prstGeom>
          <a:solidFill>
            <a:schemeClr val="bg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Resource Management</a:t>
            </a:r>
            <a:endParaRPr lang="en-US" dirty="0"/>
          </a:p>
          <a:p>
            <a:pPr algn="ctr"/>
            <a:r>
              <a:rPr lang="en-US" sz="1400" dirty="0" smtClean="0"/>
              <a:t>Yarn</a:t>
            </a:r>
            <a:endParaRPr lang="en-US" sz="1400" dirty="0"/>
          </a:p>
        </p:txBody>
      </p:sp>
      <p:sp>
        <p:nvSpPr>
          <p:cNvPr id="68" name="Rectangle 67"/>
          <p:cNvSpPr/>
          <p:nvPr/>
        </p:nvSpPr>
        <p:spPr>
          <a:xfrm>
            <a:off x="6279329" y="3157179"/>
            <a:ext cx="2173045" cy="559398"/>
          </a:xfrm>
          <a:prstGeom prst="rect">
            <a:avLst/>
          </a:prstGeom>
          <a:solidFill>
            <a:schemeClr val="bg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Security</a:t>
            </a:r>
            <a:endParaRPr lang="en-US" dirty="0"/>
          </a:p>
          <a:p>
            <a:pPr algn="ctr"/>
            <a:r>
              <a:rPr lang="en-US" sz="1400" dirty="0" smtClean="0"/>
              <a:t>Sentry, </a:t>
            </a:r>
            <a:r>
              <a:rPr lang="en-US" sz="1400" dirty="0" err="1" smtClean="0"/>
              <a:t>RecordService</a:t>
            </a:r>
            <a:endParaRPr lang="en-US" sz="1400" dirty="0"/>
          </a:p>
        </p:txBody>
      </p:sp>
      <p:sp>
        <p:nvSpPr>
          <p:cNvPr id="69" name="Rectangle 68"/>
          <p:cNvSpPr/>
          <p:nvPr/>
        </p:nvSpPr>
        <p:spPr>
          <a:xfrm>
            <a:off x="2746211" y="1670080"/>
            <a:ext cx="1771769" cy="838087"/>
          </a:xfrm>
          <a:prstGeom prst="rect">
            <a:avLst/>
          </a:prstGeom>
          <a:solidFill>
            <a:schemeClr val="bg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BATCH</a:t>
            </a:r>
          </a:p>
          <a:p>
            <a:pPr algn="ctr"/>
            <a:r>
              <a:rPr lang="en-US" sz="1200" dirty="0" err="1" smtClean="0"/>
              <a:t>Spark,Hive</a:t>
            </a:r>
            <a:r>
              <a:rPr lang="en-US" sz="1200" dirty="0" smtClean="0"/>
              <a:t>, </a:t>
            </a:r>
          </a:p>
          <a:p>
            <a:pPr algn="ctr"/>
            <a:r>
              <a:rPr lang="en-US" sz="1200" dirty="0" err="1" smtClean="0"/>
              <a:t>Pig,MapReduce</a:t>
            </a:r>
            <a:endParaRPr lang="en-US" sz="1200" dirty="0"/>
          </a:p>
        </p:txBody>
      </p:sp>
      <p:sp>
        <p:nvSpPr>
          <p:cNvPr id="70" name="Rectangle 69"/>
          <p:cNvSpPr/>
          <p:nvPr/>
        </p:nvSpPr>
        <p:spPr>
          <a:xfrm>
            <a:off x="4680526" y="1682640"/>
            <a:ext cx="1364765" cy="838087"/>
          </a:xfrm>
          <a:prstGeom prst="rect">
            <a:avLst/>
          </a:prstGeom>
          <a:solidFill>
            <a:schemeClr val="bg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STREAM</a:t>
            </a:r>
          </a:p>
          <a:p>
            <a:pPr algn="ctr"/>
            <a:r>
              <a:rPr lang="en-US" sz="1200" dirty="0" smtClean="0"/>
              <a:t>Spark</a:t>
            </a:r>
            <a:endParaRPr lang="en-US" dirty="0"/>
          </a:p>
        </p:txBody>
      </p:sp>
      <p:sp>
        <p:nvSpPr>
          <p:cNvPr id="71" name="Rectangle 70"/>
          <p:cNvSpPr/>
          <p:nvPr/>
        </p:nvSpPr>
        <p:spPr>
          <a:xfrm>
            <a:off x="6240442" y="1682640"/>
            <a:ext cx="1364765" cy="838087"/>
          </a:xfrm>
          <a:prstGeom prst="rect">
            <a:avLst/>
          </a:prstGeom>
          <a:solidFill>
            <a:schemeClr val="bg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SQL</a:t>
            </a:r>
          </a:p>
          <a:p>
            <a:pPr algn="ctr"/>
            <a:r>
              <a:rPr lang="en-US" sz="1200" dirty="0" smtClean="0"/>
              <a:t>Impala</a:t>
            </a:r>
            <a:endParaRPr lang="en-US" sz="1200" dirty="0"/>
          </a:p>
        </p:txBody>
      </p:sp>
      <p:sp>
        <p:nvSpPr>
          <p:cNvPr id="72" name="Rectangle 71"/>
          <p:cNvSpPr/>
          <p:nvPr/>
        </p:nvSpPr>
        <p:spPr>
          <a:xfrm>
            <a:off x="7839746" y="1666132"/>
            <a:ext cx="1364765" cy="838087"/>
          </a:xfrm>
          <a:prstGeom prst="rect">
            <a:avLst/>
          </a:prstGeom>
          <a:solidFill>
            <a:schemeClr val="bg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SEARCH</a:t>
            </a:r>
          </a:p>
          <a:p>
            <a:pPr algn="ctr"/>
            <a:r>
              <a:rPr lang="en-US" sz="1200" dirty="0" err="1" smtClean="0"/>
              <a:t>Solr</a:t>
            </a:r>
            <a:endParaRPr lang="en-US" sz="1200" dirty="0"/>
          </a:p>
        </p:txBody>
      </p:sp>
      <p:pic>
        <p:nvPicPr>
          <p:cNvPr id="1072" name="Picture 48" descr="age15image56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82200" y="162121"/>
            <a:ext cx="1657350" cy="390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7617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02369"/>
            <a:ext cx="10515600" cy="654376"/>
          </a:xfrm>
        </p:spPr>
        <p:txBody>
          <a:bodyPr/>
          <a:lstStyle/>
          <a:p>
            <a:pPr algn="ctr"/>
            <a:r>
              <a:rPr lang="en-US" dirty="0"/>
              <a:t>Hadoop Ecosystem</a:t>
            </a:r>
          </a:p>
        </p:txBody>
      </p:sp>
      <p:pic>
        <p:nvPicPr>
          <p:cNvPr id="4" name="Picture 3"/>
          <p:cNvPicPr>
            <a:picLocks noChangeAspect="1"/>
          </p:cNvPicPr>
          <p:nvPr/>
        </p:nvPicPr>
        <p:blipFill>
          <a:blip r:embed="rId2"/>
          <a:stretch>
            <a:fillRect/>
          </a:stretch>
        </p:blipFill>
        <p:spPr>
          <a:xfrm>
            <a:off x="1091089" y="1385888"/>
            <a:ext cx="10178628" cy="4484643"/>
          </a:xfrm>
          <a:prstGeom prst="rect">
            <a:avLst/>
          </a:prstGeom>
        </p:spPr>
      </p:pic>
    </p:spTree>
    <p:extLst>
      <p:ext uri="{BB962C8B-B14F-4D97-AF65-F5344CB8AC3E}">
        <p14:creationId xmlns:p14="http://schemas.microsoft.com/office/powerpoint/2010/main" val="1444723645"/>
      </p:ext>
    </p:extLst>
  </p:cSld>
  <p:clrMapOvr>
    <a:masterClrMapping/>
  </p:clrMapOvr>
</p:sld>
</file>

<file path=ppt/theme/theme1.xml><?xml version="1.0" encoding="utf-8"?>
<a:theme xmlns:a="http://schemas.openxmlformats.org/drawingml/2006/main" name="GigaSpaces">
  <a:themeElements>
    <a:clrScheme name="התאמה אישית 1">
      <a:dk1>
        <a:srgbClr val="FFFFFF"/>
      </a:dk1>
      <a:lt1>
        <a:srgbClr val="FFFFFF"/>
      </a:lt1>
      <a:dk2>
        <a:srgbClr val="4F4F4F"/>
      </a:dk2>
      <a:lt2>
        <a:srgbClr val="4F4F4F"/>
      </a:lt2>
      <a:accent1>
        <a:srgbClr val="006DB8"/>
      </a:accent1>
      <a:accent2>
        <a:srgbClr val="00C0F3"/>
      </a:accent2>
      <a:accent3>
        <a:srgbClr val="EC008C"/>
      </a:accent3>
      <a:accent4>
        <a:srgbClr val="F7941E"/>
      </a:accent4>
      <a:accent5>
        <a:srgbClr val="BFD730"/>
      </a:accent5>
      <a:accent6>
        <a:srgbClr val="BCBEC0"/>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1315</TotalTime>
  <Words>3181</Words>
  <Application>Microsoft Macintosh PowerPoint</Application>
  <PresentationFormat>Widescreen</PresentationFormat>
  <Paragraphs>669</Paragraphs>
  <Slides>40</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Calibri</vt:lpstr>
      <vt:lpstr>Helvetica</vt:lpstr>
      <vt:lpstr>Rubik</vt:lpstr>
      <vt:lpstr>Rubik Light</vt:lpstr>
      <vt:lpstr>Arial</vt:lpstr>
      <vt:lpstr>GigaSpaces</vt:lpstr>
      <vt:lpstr>Introduction to Apache Spark &amp; Hadoop Ecosystem</vt:lpstr>
      <vt:lpstr>Course Goal</vt:lpstr>
      <vt:lpstr>Why Learn Apache Spark</vt:lpstr>
      <vt:lpstr>PowerPoint Presentation</vt:lpstr>
      <vt:lpstr>What is Hadoop ?</vt:lpstr>
      <vt:lpstr>Features of HDFS</vt:lpstr>
      <vt:lpstr>Hadoop Tools</vt:lpstr>
      <vt:lpstr>PowerPoint Presentation</vt:lpstr>
      <vt:lpstr>Hadoop Ecosystem</vt:lpstr>
      <vt:lpstr>Map Reduce Overview</vt:lpstr>
      <vt:lpstr>Hadoop Cluster Terminology</vt:lpstr>
      <vt:lpstr>Cluster Components</vt:lpstr>
      <vt:lpstr>HDFS Basic Concepts</vt:lpstr>
      <vt:lpstr>How Files are Stored</vt:lpstr>
      <vt:lpstr>HDFS NameNode Availability </vt:lpstr>
      <vt:lpstr>HDFS – Hadoop Distributed File System</vt:lpstr>
      <vt:lpstr>Options for accesing HDFS</vt:lpstr>
      <vt:lpstr>The Hue HDFS Browser</vt:lpstr>
      <vt:lpstr>Hadoop Data Storage Formats</vt:lpstr>
      <vt:lpstr>Hadoop File Formats: Text Files </vt:lpstr>
      <vt:lpstr>Hadoop File Formats: Sequence Files </vt:lpstr>
      <vt:lpstr>Hadoop File Formats: Apache Avro DataFiles </vt:lpstr>
      <vt:lpstr>Hadoop File Formats: Apache Parquet Files </vt:lpstr>
      <vt:lpstr>Columnar Formats </vt:lpstr>
      <vt:lpstr>Data Format Summary </vt:lpstr>
      <vt:lpstr>Essential Points</vt:lpstr>
      <vt:lpstr>Yarn</vt:lpstr>
      <vt:lpstr>Yarn Daemons</vt:lpstr>
      <vt:lpstr>Running Application on YARN</vt:lpstr>
      <vt:lpstr>Running an Application on YARN (1) </vt:lpstr>
      <vt:lpstr>PowerPoint Presentation</vt:lpstr>
      <vt:lpstr>PowerPoint Presentation</vt:lpstr>
      <vt:lpstr>PowerPoint Presentation</vt:lpstr>
      <vt:lpstr>PowerPoint Presentation</vt:lpstr>
      <vt:lpstr>PowerPoint Presentation</vt:lpstr>
      <vt:lpstr>ResourceManager UI: Nodes</vt:lpstr>
      <vt:lpstr>Pros &amp; Cons of Hadoop</vt:lpstr>
      <vt:lpstr>Introduction to Hive</vt:lpstr>
      <vt:lpstr>Why use Hive?</vt:lpstr>
      <vt:lpstr>How Hive Load and Store Data </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InsightEdge Training</dc:title>
  <cp:lastModifiedBy>Inbar Cisling</cp:lastModifiedBy>
  <cp:revision>10</cp:revision>
  <dcterms:modified xsi:type="dcterms:W3CDTF">2018-11-27T11:18:55Z</dcterms:modified>
</cp:coreProperties>
</file>